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78" r:id="rId3"/>
    <p:sldId id="300" r:id="rId4"/>
    <p:sldId id="290" r:id="rId5"/>
    <p:sldId id="262" r:id="rId6"/>
    <p:sldId id="266" r:id="rId7"/>
    <p:sldId id="264" r:id="rId8"/>
    <p:sldId id="295" r:id="rId9"/>
    <p:sldId id="296" r:id="rId10"/>
    <p:sldId id="297" r:id="rId11"/>
    <p:sldId id="298" r:id="rId12"/>
    <p:sldId id="299" r:id="rId13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96C2"/>
    <a:srgbClr val="EEF3F8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5886" autoAdjust="0"/>
  </p:normalViewPr>
  <p:slideViewPr>
    <p:cSldViewPr>
      <p:cViewPr varScale="1">
        <p:scale>
          <a:sx n="99" d="100"/>
          <a:sy n="99" d="100"/>
        </p:scale>
        <p:origin x="84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A473F-6C5F-4CDE-9812-8BBA59E47A3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5B360-FA93-4848-A564-65D1AA3914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410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 preserve="1">
  <p:cSld name="Заголовок и объект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507987" algn="l" rtl="0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8258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57189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35696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 preserve="1">
  <p:cSld name="Два объекта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48258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57189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48258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57189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02618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 preserve="1">
  <p:cSld name="Сравнение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09601" y="1535113"/>
            <a:ext cx="5386800" cy="6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609585" marR="0" lvl="0" indent="-304792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30479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0479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609601" y="2174875"/>
            <a:ext cx="5386800" cy="39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457189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8800" cy="6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609585" marR="0" lvl="0" indent="-304792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30479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0479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8800" cy="39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457189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2332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0639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38605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 preserve="1">
  <p:cSld name="Только заголовок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9230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 preserve="1">
  <p:cSld name="Пустой слайд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59805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 preserve="1">
  <p:cSld name="Объект с подписью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09601" y="273051"/>
            <a:ext cx="4011200" cy="11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00" cy="58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507987" algn="l" rtl="0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8258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57189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200" cy="46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75606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 preserve="1">
  <p:cSld name="Рисунок с подписью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2389717" y="4800601"/>
            <a:ext cx="7315200" cy="5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9pPr>
          </a:lstStyle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0" marR="0" lvl="0" indent="0" algn="l" rtl="0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2389717" y="5367339"/>
            <a:ext cx="7315200" cy="8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04792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304792" algn="l" rtl="0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283094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 preserve="1">
  <p:cSld name="Заголовок и вертикальный текст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 rot="5400000">
            <a:off x="3833000" y="-1623199"/>
            <a:ext cx="4526000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507987" algn="l" rtl="0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8258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57189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33732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 preserve="1">
  <p:cSld name="Вертикальный заголовок и текст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 rot="5400000">
            <a:off x="7285000" y="1828839"/>
            <a:ext cx="5851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 rot="5400000">
            <a:off x="1697000" y="-812761"/>
            <a:ext cx="5851600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507987" algn="l" rtl="0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8258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57189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31059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89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77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66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54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943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131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32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509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1420129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6.png"/><Relationship Id="rId11" Type="http://schemas.openxmlformats.org/officeDocument/2006/relationships/image" Target="../media/image19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37CC168-DAB1-4A14-BF03-47FC06977747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EAC657A-9EC0-49A0-9A12-E5F8AD94C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4" y="476672"/>
            <a:ext cx="7948713" cy="550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913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335E9CC-D005-4C6D-9BFD-8BC27D87CB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10" y="402638"/>
            <a:ext cx="689992" cy="822683"/>
          </a:xfrm>
          <a:prstGeom prst="rect">
            <a:avLst/>
          </a:prstGeom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3C0F3BB7-0FA6-46BE-BC07-22D8107C851A}"/>
              </a:ext>
            </a:extLst>
          </p:cNvPr>
          <p:cNvSpPr txBox="1">
            <a:spLocks/>
          </p:cNvSpPr>
          <p:nvPr/>
        </p:nvSpPr>
        <p:spPr>
          <a:xfrm>
            <a:off x="4007768" y="481129"/>
            <a:ext cx="4272950" cy="791532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Socially-oriented projects</a:t>
            </a:r>
            <a:endParaRPr lang="ru-RU" sz="28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90693DF-2071-47FD-A772-EF21E3B963DA}"/>
              </a:ext>
            </a:extLst>
          </p:cNvPr>
          <p:cNvSpPr/>
          <p:nvPr/>
        </p:nvSpPr>
        <p:spPr>
          <a:xfrm>
            <a:off x="1151926" y="1347401"/>
            <a:ext cx="4440018" cy="1244841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FEC398-EECF-443C-B2E9-2124E2DAA3A4}"/>
              </a:ext>
            </a:extLst>
          </p:cNvPr>
          <p:cNvSpPr txBox="1"/>
          <p:nvPr/>
        </p:nvSpPr>
        <p:spPr>
          <a:xfrm>
            <a:off x="1095976" y="1302034"/>
            <a:ext cx="44400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Leadership </a:t>
            </a:r>
          </a:p>
          <a:p>
            <a:pPr lvl="0"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carrier opportunities for women who lost their jobs, mothers of underage children and migrant women by means of professional retraining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36A3E07-8DFA-4074-ABDF-4B1850C47FD8}"/>
              </a:ext>
            </a:extLst>
          </p:cNvPr>
          <p:cNvSpPr/>
          <p:nvPr/>
        </p:nvSpPr>
        <p:spPr>
          <a:xfrm>
            <a:off x="6840558" y="1337350"/>
            <a:ext cx="4440018" cy="1244841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8C5B3B-3B66-4696-AA8F-20BB68029355}"/>
              </a:ext>
            </a:extLst>
          </p:cNvPr>
          <p:cNvSpPr txBox="1"/>
          <p:nvPr/>
        </p:nvSpPr>
        <p:spPr>
          <a:xfrm>
            <a:off x="7148212" y="1554322"/>
            <a:ext cx="396044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Youth Programs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ts val="600"/>
              </a:spcBef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“Become an entrepreneur” program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80AC63FF-C2F1-47AF-A678-2DAC9D5E9A58}"/>
              </a:ext>
            </a:extLst>
          </p:cNvPr>
          <p:cNvSpPr/>
          <p:nvPr/>
        </p:nvSpPr>
        <p:spPr>
          <a:xfrm>
            <a:off x="1095976" y="4007026"/>
            <a:ext cx="4440018" cy="1244841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20CB8A-C795-4921-8884-A400B373892D}"/>
              </a:ext>
            </a:extLst>
          </p:cNvPr>
          <p:cNvSpPr txBox="1"/>
          <p:nvPr/>
        </p:nvSpPr>
        <p:spPr>
          <a:xfrm>
            <a:off x="1152569" y="4352246"/>
            <a:ext cx="42638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and Financial Literacy for school children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E6347AC0-5C94-455B-A8F3-6EEB9368F606}"/>
              </a:ext>
            </a:extLst>
          </p:cNvPr>
          <p:cNvSpPr/>
          <p:nvPr/>
        </p:nvSpPr>
        <p:spPr>
          <a:xfrm>
            <a:off x="6840558" y="4007026"/>
            <a:ext cx="4440018" cy="1244841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99B54D-8392-4A4C-ABAC-155B79169157}"/>
              </a:ext>
            </a:extLst>
          </p:cNvPr>
          <p:cNvSpPr txBox="1"/>
          <p:nvPr/>
        </p:nvSpPr>
        <p:spPr>
          <a:xfrm>
            <a:off x="6984574" y="4338629"/>
            <a:ext cx="4124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of the causes of ageism </a:t>
            </a:r>
          </a:p>
          <a:p>
            <a:pPr lvl="0" algn="ctr"/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57B15027-5C01-4B68-A1C4-F01F6F0B43DB}"/>
              </a:ext>
            </a:extLst>
          </p:cNvPr>
          <p:cNvSpPr/>
          <p:nvPr/>
        </p:nvSpPr>
        <p:spPr>
          <a:xfrm>
            <a:off x="287748" y="1554322"/>
            <a:ext cx="636304" cy="886284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5000" r="-3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E7F90915-1301-4974-9ECD-C2DCEE1EA2DB}"/>
              </a:ext>
            </a:extLst>
          </p:cNvPr>
          <p:cNvSpPr/>
          <p:nvPr/>
        </p:nvSpPr>
        <p:spPr>
          <a:xfrm>
            <a:off x="223460" y="4137841"/>
            <a:ext cx="772600" cy="1013581"/>
          </a:xfrm>
          <a:prstGeom prst="rect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00" r="-3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1AE76862-261F-47E6-BE0A-813F69F6C871}"/>
              </a:ext>
            </a:extLst>
          </p:cNvPr>
          <p:cNvSpPr/>
          <p:nvPr/>
        </p:nvSpPr>
        <p:spPr>
          <a:xfrm>
            <a:off x="5899598" y="1486592"/>
            <a:ext cx="700460" cy="1036701"/>
          </a:xfrm>
          <a:prstGeom prst="rect">
            <a:avLst/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4000" r="-34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3BC39AA9-864F-4FA5-A600-5A48367009B7}"/>
              </a:ext>
            </a:extLst>
          </p:cNvPr>
          <p:cNvSpPr/>
          <p:nvPr/>
        </p:nvSpPr>
        <p:spPr>
          <a:xfrm>
            <a:off x="5899598" y="4196694"/>
            <a:ext cx="700460" cy="895876"/>
          </a:xfrm>
          <a:prstGeom prst="rect">
            <a:avLst/>
          </a:prstGeom>
          <a:blipFill rotWithShape="1">
            <a:blip r:embed="rId6"/>
            <a:srcRect/>
            <a:stretch>
              <a:fillRect l="-25000" r="-2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AB235833-FDAC-46C2-8D58-8D55C08D8E8F}"/>
              </a:ext>
            </a:extLst>
          </p:cNvPr>
          <p:cNvSpPr/>
          <p:nvPr/>
        </p:nvSpPr>
        <p:spPr>
          <a:xfrm>
            <a:off x="3231423" y="2776195"/>
            <a:ext cx="2360521" cy="864096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E47ACBF3-37D2-42D0-B242-E2C0B4AC3BEB}"/>
              </a:ext>
            </a:extLst>
          </p:cNvPr>
          <p:cNvSpPr/>
          <p:nvPr/>
        </p:nvSpPr>
        <p:spPr>
          <a:xfrm>
            <a:off x="8904312" y="2824707"/>
            <a:ext cx="2360521" cy="864096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21CA5246-A9ED-4788-AA64-BC4A8F676EA6}"/>
              </a:ext>
            </a:extLst>
          </p:cNvPr>
          <p:cNvSpPr/>
          <p:nvPr/>
        </p:nvSpPr>
        <p:spPr>
          <a:xfrm>
            <a:off x="8920055" y="5373216"/>
            <a:ext cx="2360521" cy="864096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E207B2E2-CE92-44D5-BD37-5F62085C4459}"/>
              </a:ext>
            </a:extLst>
          </p:cNvPr>
          <p:cNvSpPr/>
          <p:nvPr/>
        </p:nvSpPr>
        <p:spPr>
          <a:xfrm>
            <a:off x="3159415" y="5373216"/>
            <a:ext cx="2360521" cy="864096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9" name="Picture 3" descr="C:\Users\usr-sys00406\Desktop\Картинки\noun_1221321_cc.png">
            <a:extLst>
              <a:ext uri="{FF2B5EF4-FFF2-40B4-BE49-F238E27FC236}">
                <a16:creationId xmlns:a16="http://schemas.microsoft.com/office/drawing/2014/main" id="{350F016B-63FA-456D-99F9-588680889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275" y="3043117"/>
            <a:ext cx="314266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C:\Users\usr-sys00406\Desktop\Картинки\noun_1221321_cc.png">
            <a:extLst>
              <a:ext uri="{FF2B5EF4-FFF2-40B4-BE49-F238E27FC236}">
                <a16:creationId xmlns:a16="http://schemas.microsoft.com/office/drawing/2014/main" id="{685B4ED6-4D05-43FC-A7BB-6E4BE7A79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230" y="3112739"/>
            <a:ext cx="314266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3" descr="C:\Users\usr-sys00406\Desktop\Картинки\noun_1221321_cc.png">
            <a:extLst>
              <a:ext uri="{FF2B5EF4-FFF2-40B4-BE49-F238E27FC236}">
                <a16:creationId xmlns:a16="http://schemas.microsoft.com/office/drawing/2014/main" id="{A996A85B-BACF-49B0-823D-8B701B1CE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306" y="5661248"/>
            <a:ext cx="314266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C:\Users\usr-sys00406\Desktop\Картинки\noun_1221321_cc.png">
            <a:extLst>
              <a:ext uri="{FF2B5EF4-FFF2-40B4-BE49-F238E27FC236}">
                <a16:creationId xmlns:a16="http://schemas.microsoft.com/office/drawing/2014/main" id="{64BF3497-D303-4B0D-8B37-D44C258FF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272" y="5661248"/>
            <a:ext cx="314266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Заголовок 1">
            <a:extLst>
              <a:ext uri="{FF2B5EF4-FFF2-40B4-BE49-F238E27FC236}">
                <a16:creationId xmlns:a16="http://schemas.microsoft.com/office/drawing/2014/main" id="{1C18318C-1770-4B04-812A-47613023FCF9}"/>
              </a:ext>
            </a:extLst>
          </p:cNvPr>
          <p:cNvSpPr txBox="1">
            <a:spLocks/>
          </p:cNvSpPr>
          <p:nvPr/>
        </p:nvSpPr>
        <p:spPr>
          <a:xfrm>
            <a:off x="3807323" y="2871694"/>
            <a:ext cx="1512167" cy="7575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600 women 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year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Заголовок 1">
            <a:extLst>
              <a:ext uri="{FF2B5EF4-FFF2-40B4-BE49-F238E27FC236}">
                <a16:creationId xmlns:a16="http://schemas.microsoft.com/office/drawing/2014/main" id="{4824197E-E3DD-46BC-A9CE-BE988BB7B460}"/>
              </a:ext>
            </a:extLst>
          </p:cNvPr>
          <p:cNvSpPr txBox="1">
            <a:spLocks/>
          </p:cNvSpPr>
          <p:nvPr/>
        </p:nvSpPr>
        <p:spPr>
          <a:xfrm>
            <a:off x="9477313" y="2759649"/>
            <a:ext cx="164292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people  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year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Заголовок 1">
            <a:extLst>
              <a:ext uri="{FF2B5EF4-FFF2-40B4-BE49-F238E27FC236}">
                <a16:creationId xmlns:a16="http://schemas.microsoft.com/office/drawing/2014/main" id="{E25FC1E4-9555-4DB9-9B77-1CC3DA798C75}"/>
              </a:ext>
            </a:extLst>
          </p:cNvPr>
          <p:cNvSpPr txBox="1">
            <a:spLocks/>
          </p:cNvSpPr>
          <p:nvPr/>
        </p:nvSpPr>
        <p:spPr>
          <a:xfrm>
            <a:off x="3614445" y="5270923"/>
            <a:ext cx="164292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Pilot program 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 schools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Заголовок 1">
            <a:extLst>
              <a:ext uri="{FF2B5EF4-FFF2-40B4-BE49-F238E27FC236}">
                <a16:creationId xmlns:a16="http://schemas.microsoft.com/office/drawing/2014/main" id="{36EE5B0E-51FF-4BE2-AE26-668B27975CFA}"/>
              </a:ext>
            </a:extLst>
          </p:cNvPr>
          <p:cNvSpPr txBox="1">
            <a:spLocks/>
          </p:cNvSpPr>
          <p:nvPr/>
        </p:nvSpPr>
        <p:spPr>
          <a:xfrm>
            <a:off x="9425190" y="5270923"/>
            <a:ext cx="164292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2100 people per year</a:t>
            </a:r>
          </a:p>
        </p:txBody>
      </p:sp>
    </p:spTree>
    <p:extLst>
      <p:ext uri="{BB962C8B-B14F-4D97-AF65-F5344CB8AC3E}">
        <p14:creationId xmlns:p14="http://schemas.microsoft.com/office/powerpoint/2010/main" val="4140410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632BB4-CE08-45B6-8990-8889D036436C}"/>
              </a:ext>
            </a:extLst>
          </p:cNvPr>
          <p:cNvSpPr txBox="1">
            <a:spLocks/>
          </p:cNvSpPr>
          <p:nvPr/>
        </p:nvSpPr>
        <p:spPr>
          <a:xfrm>
            <a:off x="4043772" y="649595"/>
            <a:ext cx="4104456" cy="504056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8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cooperation</a:t>
            </a:r>
            <a:endParaRPr lang="ru-RU" sz="28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384338E-CC37-4B78-89C0-5AD8E01DD2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10" y="402638"/>
            <a:ext cx="689992" cy="8226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3C946B-CD9F-4CF5-A8B3-1EB5A09D8526}"/>
              </a:ext>
            </a:extLst>
          </p:cNvPr>
          <p:cNvSpPr txBox="1"/>
          <p:nvPr/>
        </p:nvSpPr>
        <p:spPr>
          <a:xfrm>
            <a:off x="4979876" y="1448425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 offer</a:t>
            </a:r>
            <a:endParaRPr lang="ru-RU" sz="24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34648CF-A3EA-4478-8382-3E9D3D1F1E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280232"/>
              </p:ext>
            </p:extLst>
          </p:nvPr>
        </p:nvGraphicFramePr>
        <p:xfrm>
          <a:off x="695400" y="2204864"/>
          <a:ext cx="10801200" cy="3672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0">
                  <a:extLst>
                    <a:ext uri="{9D8B030D-6E8A-4147-A177-3AD203B41FA5}">
                      <a16:colId xmlns:a16="http://schemas.microsoft.com/office/drawing/2014/main" val="3262557235"/>
                    </a:ext>
                  </a:extLst>
                </a:gridCol>
              </a:tblGrid>
              <a:tr h="819625">
                <a:tc>
                  <a:txBody>
                    <a:bodyPr/>
                    <a:lstStyle/>
                    <a:p>
                      <a:pPr lvl="0"/>
                      <a:r>
                        <a:rPr lang="en-US" sz="2000" b="1" kern="1200" dirty="0">
                          <a:solidFill>
                            <a:srgbClr val="4F81BD">
                              <a:lumMod val="75000"/>
                            </a:srgb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Educational program "Management of state and municipal procurement"</a:t>
                      </a:r>
                      <a:endParaRPr lang="ru-RU" sz="2000" b="1" kern="1200" dirty="0">
                        <a:solidFill>
                          <a:srgbClr val="4F81BD">
                            <a:lumMod val="75000"/>
                          </a:srgb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681526"/>
                  </a:ext>
                </a:extLst>
              </a:tr>
              <a:tr h="819625">
                <a:tc>
                  <a:txBody>
                    <a:bodyPr/>
                    <a:lstStyle/>
                    <a:p>
                      <a:pPr lvl="0"/>
                      <a:r>
                        <a:rPr lang="en-US" sz="2000" b="1" kern="1200" dirty="0">
                          <a:solidFill>
                            <a:srgbClr val="4F81BD">
                              <a:lumMod val="75000"/>
                            </a:srgb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Anti-Corruption Compliance Program</a:t>
                      </a:r>
                      <a:endParaRPr lang="ru-RU" sz="2000" b="1" kern="1200" dirty="0">
                        <a:solidFill>
                          <a:srgbClr val="4F81BD">
                            <a:lumMod val="75000"/>
                          </a:srgb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078293"/>
                  </a:ext>
                </a:extLst>
              </a:tr>
              <a:tr h="1213532">
                <a:tc>
                  <a:txBody>
                    <a:bodyPr/>
                    <a:lstStyle/>
                    <a:p>
                      <a:pPr marL="0" lvl="0" indent="0" algn="l" defTabSz="7112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lang="en-US" sz="2000" b="1" kern="1200" dirty="0">
                          <a:solidFill>
                            <a:srgbClr val="4F81BD">
                              <a:lumMod val="75000"/>
                            </a:srgb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Conducting a certified exam in Russian under the program "Russian language in the field of business communication"</a:t>
                      </a:r>
                      <a:endParaRPr lang="ru-RU" sz="2000" b="1" kern="1200" dirty="0">
                        <a:solidFill>
                          <a:srgbClr val="4F81BD">
                            <a:lumMod val="75000"/>
                          </a:srgb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783702"/>
                  </a:ext>
                </a:extLst>
              </a:tr>
              <a:tr h="819625">
                <a:tc>
                  <a:txBody>
                    <a:bodyPr/>
                    <a:lstStyle/>
                    <a:p>
                      <a:pPr lvl="0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Organizing and receiving of business missions and groups for internships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  <a:alpha val="2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870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865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2E5D0F6-F961-4338-A3FE-55F9EFF863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787" y="2417693"/>
            <a:ext cx="1976311" cy="2356371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E68FB1D6-9F18-476C-8432-0F552C374221}"/>
              </a:ext>
            </a:extLst>
          </p:cNvPr>
          <p:cNvSpPr txBox="1">
            <a:spLocks/>
          </p:cNvSpPr>
          <p:nvPr/>
        </p:nvSpPr>
        <p:spPr>
          <a:xfrm>
            <a:off x="754224" y="2007988"/>
            <a:ext cx="4834880" cy="576064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US</a:t>
            </a:r>
            <a:endParaRPr lang="ru-RU" sz="2000" b="1" kern="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23B7227B-0684-419B-8F22-00E3F0CF84F0}"/>
              </a:ext>
            </a:extLst>
          </p:cNvPr>
          <p:cNvSpPr txBox="1">
            <a:spLocks/>
          </p:cNvSpPr>
          <p:nvPr/>
        </p:nvSpPr>
        <p:spPr>
          <a:xfrm>
            <a:off x="759025" y="3863177"/>
            <a:ext cx="8301608" cy="2304256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2000" b="1" ker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ker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ker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Address: </a:t>
            </a:r>
          </a:p>
          <a:p>
            <a:r>
              <a:rPr lang="en-US" sz="2000" b="1" ker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403, 5 Chistoprudnyi blv., Moscow, Russia, 101000</a:t>
            </a:r>
            <a:endParaRPr lang="ru-RU" sz="2000" b="1" ker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ker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ker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Tel. +7 (495) 134-34-71</a:t>
            </a:r>
          </a:p>
          <a:p>
            <a:r>
              <a:rPr lang="en-US" sz="2000" b="1" ker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tpprf@iimba.ru</a:t>
            </a:r>
          </a:p>
          <a:p>
            <a:endParaRPr lang="ru-RU" sz="20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9EBC855B-AEE4-437E-8728-DC9398E295E2}"/>
              </a:ext>
            </a:extLst>
          </p:cNvPr>
          <p:cNvSpPr txBox="1">
            <a:spLocks/>
          </p:cNvSpPr>
          <p:nvPr/>
        </p:nvSpPr>
        <p:spPr>
          <a:xfrm>
            <a:off x="759025" y="3517896"/>
            <a:ext cx="4915271" cy="1569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President: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D.S.Sc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Anna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Palagina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43C1AB34-DFD2-49E8-B81B-A3F8AB578992}"/>
              </a:ext>
            </a:extLst>
          </p:cNvPr>
          <p:cNvSpPr txBox="1">
            <a:spLocks/>
          </p:cNvSpPr>
          <p:nvPr/>
        </p:nvSpPr>
        <p:spPr>
          <a:xfrm>
            <a:off x="759025" y="2546818"/>
            <a:ext cx="7200800" cy="1316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Institute of Management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Business Associations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(IIMBA)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2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37CC168-DAB1-4A14-BF03-47FC06977747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868524" y="1929400"/>
            <a:ext cx="10454952" cy="45259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established in 2007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promotes professional development of CCI staff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 methodological support of CCIs activity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develops and implements educational programs for business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conducts research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publishes the magazine “Russian Business Guide”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47528" y="378892"/>
            <a:ext cx="7978960" cy="11430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Institute of Management 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Business Associations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AE8239B-BF56-49A4-BAB2-740B230BD7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10" y="402638"/>
            <a:ext cx="689992" cy="82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19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009416A-F027-4E67-868B-7C727A0328F1}"/>
              </a:ext>
            </a:extLst>
          </p:cNvPr>
          <p:cNvSpPr/>
          <p:nvPr/>
        </p:nvSpPr>
        <p:spPr>
          <a:xfrm>
            <a:off x="2495600" y="1268760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IIMBA courses are based on the expectations 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and demands of all public groups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A69B0CA-BD62-4A5F-83E5-0B24B1D039CC}"/>
              </a:ext>
            </a:extLst>
          </p:cNvPr>
          <p:cNvSpPr txBox="1">
            <a:spLocks/>
          </p:cNvSpPr>
          <p:nvPr/>
        </p:nvSpPr>
        <p:spPr>
          <a:xfrm>
            <a:off x="2567608" y="476672"/>
            <a:ext cx="6553200" cy="727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ker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 of education</a:t>
            </a: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05B17ED-41A4-4FE0-B608-6846229E8A9B}"/>
              </a:ext>
            </a:extLst>
          </p:cNvPr>
          <p:cNvSpPr/>
          <p:nvPr/>
        </p:nvSpPr>
        <p:spPr>
          <a:xfrm>
            <a:off x="1127448" y="2544199"/>
            <a:ext cx="4440018" cy="1244841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CE1ED8-4CDF-4326-9EE7-B83DFDC5320F}"/>
              </a:ext>
            </a:extLst>
          </p:cNvPr>
          <p:cNvSpPr txBox="1"/>
          <p:nvPr/>
        </p:nvSpPr>
        <p:spPr>
          <a:xfrm>
            <a:off x="2351584" y="2981953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Businesses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579A8B9-AED3-40A9-90E1-632F83422178}"/>
              </a:ext>
            </a:extLst>
          </p:cNvPr>
          <p:cNvSpPr/>
          <p:nvPr/>
        </p:nvSpPr>
        <p:spPr>
          <a:xfrm>
            <a:off x="6816080" y="2534148"/>
            <a:ext cx="4440018" cy="1244841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404AED-D043-415E-8430-A9659D508B10}"/>
              </a:ext>
            </a:extLst>
          </p:cNvPr>
          <p:cNvSpPr txBox="1"/>
          <p:nvPr/>
        </p:nvSpPr>
        <p:spPr>
          <a:xfrm>
            <a:off x="7152971" y="2849701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 and business support agencies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B75B490-50BA-4040-B530-AA7B96B91D12}"/>
              </a:ext>
            </a:extLst>
          </p:cNvPr>
          <p:cNvSpPr/>
          <p:nvPr/>
        </p:nvSpPr>
        <p:spPr>
          <a:xfrm>
            <a:off x="1071498" y="4859922"/>
            <a:ext cx="4440018" cy="1244841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7424A9-2A28-4837-880C-EDF0F6D51261}"/>
              </a:ext>
            </a:extLst>
          </p:cNvPr>
          <p:cNvSpPr txBox="1"/>
          <p:nvPr/>
        </p:nvSpPr>
        <p:spPr>
          <a:xfrm>
            <a:off x="1159563" y="5297676"/>
            <a:ext cx="4263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CCIs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associations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NGOs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25510AA-29A9-4B15-BBC4-CB5B2A654C9E}"/>
              </a:ext>
            </a:extLst>
          </p:cNvPr>
          <p:cNvSpPr/>
          <p:nvPr/>
        </p:nvSpPr>
        <p:spPr>
          <a:xfrm>
            <a:off x="6816080" y="4859922"/>
            <a:ext cx="4440018" cy="1244841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37865D-12C8-4065-ABE3-D48C141318BA}"/>
              </a:ext>
            </a:extLst>
          </p:cNvPr>
          <p:cNvSpPr txBox="1"/>
          <p:nvPr/>
        </p:nvSpPr>
        <p:spPr>
          <a:xfrm>
            <a:off x="7058769" y="5159176"/>
            <a:ext cx="4124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 society: women, disabled, unemployment, 50+ people, youth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730C3579-4531-47FA-9A4B-5741CABB365F}"/>
              </a:ext>
            </a:extLst>
          </p:cNvPr>
          <p:cNvSpPr/>
          <p:nvPr/>
        </p:nvSpPr>
        <p:spPr>
          <a:xfrm>
            <a:off x="253687" y="2764790"/>
            <a:ext cx="672221" cy="807087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8000" r="-3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3673001A-1C64-48B3-A18F-23A877771ECC}"/>
              </a:ext>
            </a:extLst>
          </p:cNvPr>
          <p:cNvSpPr/>
          <p:nvPr/>
        </p:nvSpPr>
        <p:spPr>
          <a:xfrm>
            <a:off x="5933751" y="2764790"/>
            <a:ext cx="721053" cy="926400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4000" r="-34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35288C14-087B-46CE-9082-CEF32B3F2D4D}"/>
              </a:ext>
            </a:extLst>
          </p:cNvPr>
          <p:cNvSpPr/>
          <p:nvPr/>
        </p:nvSpPr>
        <p:spPr>
          <a:xfrm>
            <a:off x="197432" y="4946767"/>
            <a:ext cx="721053" cy="1071148"/>
          </a:xfrm>
          <a:prstGeom prst="rect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6000" r="-4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C612C1AB-07CD-4644-97AF-8A3F6E04E720}"/>
              </a:ext>
            </a:extLst>
          </p:cNvPr>
          <p:cNvSpPr/>
          <p:nvPr/>
        </p:nvSpPr>
        <p:spPr>
          <a:xfrm>
            <a:off x="5933750" y="5019141"/>
            <a:ext cx="721053" cy="926400"/>
          </a:xfrm>
          <a:prstGeom prst="rect">
            <a:avLst/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00" r="-3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3A962F1F-9274-4837-8E32-84BD1EE50C6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10" y="402638"/>
            <a:ext cx="689992" cy="82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996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>
          <a:xfrm>
            <a:off x="8737600" y="6277015"/>
            <a:ext cx="2844800" cy="365200"/>
          </a:xfrm>
        </p:spPr>
        <p:txBody>
          <a:bodyPr/>
          <a:lstStyle/>
          <a:p>
            <a:fld id="{F37CC168-DAB1-4A14-BF03-47FC06977747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84400" y="444758"/>
            <a:ext cx="6553200" cy="72785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programs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3263" y="138417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5631080" y="2037223"/>
            <a:ext cx="3917820" cy="928120"/>
            <a:chOff x="1108329" y="544936"/>
            <a:chExt cx="3093109" cy="928120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553887" y="544936"/>
              <a:ext cx="2540272" cy="90806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Прямоугольник 30"/>
            <p:cNvSpPr/>
            <p:nvPr/>
          </p:nvSpPr>
          <p:spPr>
            <a:xfrm>
              <a:off x="1108329" y="564996"/>
              <a:ext cx="3093109" cy="908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5059" tIns="53340" rIns="53340" bIns="53340" numCol="1" spcCol="1270" anchor="ctr" anchorCtr="0">
              <a:noAutofit/>
            </a:bodyPr>
            <a:lstStyle/>
            <a:p>
              <a:pPr lvl="0" algn="ctr"/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CCI and Business </a:t>
              </a:r>
            </a:p>
            <a:p>
              <a:pPr lvl="0" algn="ctr"/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Association Executives</a:t>
              </a:r>
              <a:endPara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5762460" y="3117595"/>
            <a:ext cx="3793728" cy="926699"/>
            <a:chOff x="1018559" y="526804"/>
            <a:chExt cx="3145081" cy="926699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397208" y="526804"/>
              <a:ext cx="2647740" cy="90806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Прямоугольник 33"/>
            <p:cNvSpPr/>
            <p:nvPr/>
          </p:nvSpPr>
          <p:spPr>
            <a:xfrm>
              <a:off x="1018559" y="545443"/>
              <a:ext cx="3145081" cy="908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5059" tIns="53340" rIns="53340" bIns="53340" numCol="1" spcCol="1270" anchor="ctr" anchorCtr="0">
              <a:noAutofit/>
            </a:bodyPr>
            <a:lstStyle/>
            <a:p>
              <a:pPr lvl="0" algn="ctr"/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CCI Members and Clients</a:t>
              </a:r>
              <a:endPara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5762460" y="4181397"/>
            <a:ext cx="4092591" cy="926699"/>
            <a:chOff x="1233676" y="532080"/>
            <a:chExt cx="2905792" cy="926699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557969" y="550719"/>
              <a:ext cx="2267650" cy="90806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Прямоугольник 36"/>
            <p:cNvSpPr/>
            <p:nvPr/>
          </p:nvSpPr>
          <p:spPr>
            <a:xfrm>
              <a:off x="1233676" y="532080"/>
              <a:ext cx="2905792" cy="908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5059" tIns="53340" rIns="53340" bIns="53340" numCol="1" spcCol="1270" anchor="ctr" anchorCtr="0">
              <a:noAutofit/>
            </a:bodyPr>
            <a:lstStyle/>
            <a:p>
              <a:pPr lvl="0" algn="ctr"/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Immigrant Workers</a:t>
              </a:r>
              <a:endPara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852679" y="138644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 group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9748607" y="2022064"/>
            <a:ext cx="1941928" cy="955229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Picture 3" descr="C:\Users\usr-sys00406\Desktop\Картинки\noun_1221321_c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964" y="2357626"/>
            <a:ext cx="290436" cy="28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Заголовок 1"/>
          <p:cNvSpPr txBox="1">
            <a:spLocks/>
          </p:cNvSpPr>
          <p:nvPr/>
        </p:nvSpPr>
        <p:spPr>
          <a:xfrm>
            <a:off x="10051274" y="2030955"/>
            <a:ext cx="1605075" cy="9143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year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9744565" y="3081337"/>
            <a:ext cx="1941928" cy="955229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3" descr="C:\Users\usr-sys00406\Desktop\Картинки\noun_1221321_c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1076" y="3416268"/>
            <a:ext cx="339167" cy="31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Заголовок 1"/>
          <p:cNvSpPr txBox="1">
            <a:spLocks/>
          </p:cNvSpPr>
          <p:nvPr/>
        </p:nvSpPr>
        <p:spPr>
          <a:xfrm>
            <a:off x="9886964" y="3132899"/>
            <a:ext cx="1927821" cy="9143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students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year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9742952" y="4216916"/>
            <a:ext cx="1941928" cy="955229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Picture 3" descr="C:\Users\usr-sys00406\Desktop\Картинки\noun_1221321_c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826" y="4557911"/>
            <a:ext cx="369209" cy="33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Заголовок 1"/>
          <p:cNvSpPr txBox="1">
            <a:spLocks/>
          </p:cNvSpPr>
          <p:nvPr/>
        </p:nvSpPr>
        <p:spPr>
          <a:xfrm>
            <a:off x="10091431" y="4244761"/>
            <a:ext cx="1533067" cy="9143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migrants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year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5762460" y="5306013"/>
            <a:ext cx="3650558" cy="923971"/>
            <a:chOff x="382218" y="399827"/>
            <a:chExt cx="3609366" cy="923971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850965" y="399827"/>
              <a:ext cx="3140619" cy="90806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3" name="Прямоугольник 52"/>
            <p:cNvSpPr/>
            <p:nvPr/>
          </p:nvSpPr>
          <p:spPr>
            <a:xfrm>
              <a:off x="382218" y="415738"/>
              <a:ext cx="3191801" cy="908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5059" tIns="53340" rIns="53340" bIns="53340" numCol="1" spcCol="1270" anchor="ctr" anchorCtr="0">
              <a:noAutofit/>
            </a:bodyPr>
            <a:lstStyle/>
            <a:p>
              <a:pPr lvl="0" algn="ctr"/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Public/Private Institutes</a:t>
              </a:r>
              <a:endPara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4736CEF3-A324-41F0-874E-76E1D9EF3D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10" y="402638"/>
            <a:ext cx="689992" cy="822683"/>
          </a:xfrm>
          <a:prstGeom prst="rect">
            <a:avLst/>
          </a:prstGeom>
        </p:spPr>
      </p:pic>
      <p:grpSp>
        <p:nvGrpSpPr>
          <p:cNvPr id="56" name="Группа 55">
            <a:extLst>
              <a:ext uri="{FF2B5EF4-FFF2-40B4-BE49-F238E27FC236}">
                <a16:creationId xmlns:a16="http://schemas.microsoft.com/office/drawing/2014/main" id="{D3279E5D-6504-458B-A7C9-13B52A219000}"/>
              </a:ext>
            </a:extLst>
          </p:cNvPr>
          <p:cNvGrpSpPr/>
          <p:nvPr/>
        </p:nvGrpSpPr>
        <p:grpSpPr>
          <a:xfrm>
            <a:off x="479377" y="2013027"/>
            <a:ext cx="4248470" cy="922577"/>
            <a:chOff x="1222246" y="530419"/>
            <a:chExt cx="2534423" cy="922577"/>
          </a:xfrm>
        </p:grpSpPr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id="{A0C907D2-DC86-409F-99CF-BBD34F12AC95}"/>
                </a:ext>
              </a:extLst>
            </p:cNvPr>
            <p:cNvSpPr/>
            <p:nvPr/>
          </p:nvSpPr>
          <p:spPr>
            <a:xfrm>
              <a:off x="1564758" y="544936"/>
              <a:ext cx="2191911" cy="90806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8" name="Прямоугольник 57">
              <a:extLst>
                <a:ext uri="{FF2B5EF4-FFF2-40B4-BE49-F238E27FC236}">
                  <a16:creationId xmlns:a16="http://schemas.microsoft.com/office/drawing/2014/main" id="{A0FD66B5-CADD-40B6-BD45-62D31055F568}"/>
                </a:ext>
              </a:extLst>
            </p:cNvPr>
            <p:cNvSpPr/>
            <p:nvPr/>
          </p:nvSpPr>
          <p:spPr>
            <a:xfrm>
              <a:off x="1222246" y="530419"/>
              <a:ext cx="2354808" cy="908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5059" tIns="53340" rIns="53340" bIns="53340" numCol="1" spcCol="1270" anchor="ctr" anchorCtr="0">
              <a:noAutofit/>
            </a:bodyPr>
            <a:lstStyle/>
            <a:p>
              <a:pPr lvl="0"/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 Professional Development of Business Community Leaders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57E18AD9-2658-4DF5-BAC6-EF6A1ADD3DAB}"/>
              </a:ext>
            </a:extLst>
          </p:cNvPr>
          <p:cNvGrpSpPr/>
          <p:nvPr/>
        </p:nvGrpSpPr>
        <p:grpSpPr>
          <a:xfrm>
            <a:off x="519950" y="3098541"/>
            <a:ext cx="5240913" cy="909122"/>
            <a:chOff x="1013635" y="526804"/>
            <a:chExt cx="3752062" cy="909122"/>
          </a:xfrm>
        </p:grpSpPr>
        <p:sp>
          <p:nvSpPr>
            <p:cNvPr id="60" name="Прямоугольник 59">
              <a:extLst>
                <a:ext uri="{FF2B5EF4-FFF2-40B4-BE49-F238E27FC236}">
                  <a16:creationId xmlns:a16="http://schemas.microsoft.com/office/drawing/2014/main" id="{C8486A81-E9B8-46FC-9FCE-37473D84B9AB}"/>
                </a:ext>
              </a:extLst>
            </p:cNvPr>
            <p:cNvSpPr/>
            <p:nvPr/>
          </p:nvSpPr>
          <p:spPr>
            <a:xfrm>
              <a:off x="1397208" y="526804"/>
              <a:ext cx="2625998" cy="90806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1" name="Прямоугольник 60">
              <a:extLst>
                <a:ext uri="{FF2B5EF4-FFF2-40B4-BE49-F238E27FC236}">
                  <a16:creationId xmlns:a16="http://schemas.microsoft.com/office/drawing/2014/main" id="{90C521AD-3F0D-4866-8722-B5F0C10BB70B}"/>
                </a:ext>
              </a:extLst>
            </p:cNvPr>
            <p:cNvSpPr/>
            <p:nvPr/>
          </p:nvSpPr>
          <p:spPr>
            <a:xfrm>
              <a:off x="1013635" y="527866"/>
              <a:ext cx="3752062" cy="908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5059" tIns="53340" rIns="53340" bIns="53340" numCol="1" spcCol="1270" anchor="ctr" anchorCtr="0">
              <a:noAutofit/>
            </a:bodyPr>
            <a:lstStyle/>
            <a:p>
              <a:pPr lvl="0"/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 Improvement of Business </a:t>
              </a:r>
            </a:p>
            <a:p>
              <a:pPr lvl="0"/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Management</a:t>
              </a:r>
              <a:endPara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6A202985-6581-470B-80C7-F70C1D40C9B1}"/>
              </a:ext>
            </a:extLst>
          </p:cNvPr>
          <p:cNvGrpSpPr/>
          <p:nvPr/>
        </p:nvGrpSpPr>
        <p:grpSpPr>
          <a:xfrm>
            <a:off x="519950" y="4198666"/>
            <a:ext cx="5240913" cy="909122"/>
            <a:chOff x="1013635" y="526804"/>
            <a:chExt cx="3752062" cy="909122"/>
          </a:xfrm>
        </p:grpSpPr>
        <p:sp>
          <p:nvSpPr>
            <p:cNvPr id="69" name="Прямоугольник 68">
              <a:extLst>
                <a:ext uri="{FF2B5EF4-FFF2-40B4-BE49-F238E27FC236}">
                  <a16:creationId xmlns:a16="http://schemas.microsoft.com/office/drawing/2014/main" id="{B7233429-19F6-4AB1-801D-11B6E206CA83}"/>
                </a:ext>
              </a:extLst>
            </p:cNvPr>
            <p:cNvSpPr/>
            <p:nvPr/>
          </p:nvSpPr>
          <p:spPr>
            <a:xfrm>
              <a:off x="1397208" y="526804"/>
              <a:ext cx="2625998" cy="90806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0" name="Прямоугольник 69">
              <a:extLst>
                <a:ext uri="{FF2B5EF4-FFF2-40B4-BE49-F238E27FC236}">
                  <a16:creationId xmlns:a16="http://schemas.microsoft.com/office/drawing/2014/main" id="{FFFEB595-567A-496A-92A8-879B51948D5D}"/>
                </a:ext>
              </a:extLst>
            </p:cNvPr>
            <p:cNvSpPr/>
            <p:nvPr/>
          </p:nvSpPr>
          <p:spPr>
            <a:xfrm>
              <a:off x="1013635" y="527866"/>
              <a:ext cx="3752062" cy="908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5059" tIns="53340" rIns="53340" bIns="53340" numCol="1" spcCol="1270" anchor="ctr" anchorCtr="0">
              <a:noAutofit/>
            </a:bodyPr>
            <a:lstStyle/>
            <a:p>
              <a:pPr lvl="0"/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 Facilitation of Immigration </a:t>
              </a:r>
            </a:p>
            <a:p>
              <a:pPr lvl="0"/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Policy</a:t>
              </a:r>
              <a:endPara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1" name="Группа 70">
            <a:extLst>
              <a:ext uri="{FF2B5EF4-FFF2-40B4-BE49-F238E27FC236}">
                <a16:creationId xmlns:a16="http://schemas.microsoft.com/office/drawing/2014/main" id="{9D047423-6EC1-4964-87D0-C6E11D86D2B8}"/>
              </a:ext>
            </a:extLst>
          </p:cNvPr>
          <p:cNvGrpSpPr/>
          <p:nvPr/>
        </p:nvGrpSpPr>
        <p:grpSpPr>
          <a:xfrm>
            <a:off x="519950" y="5258071"/>
            <a:ext cx="5240913" cy="909122"/>
            <a:chOff x="1013635" y="526804"/>
            <a:chExt cx="3752062" cy="909122"/>
          </a:xfrm>
        </p:grpSpPr>
        <p:sp>
          <p:nvSpPr>
            <p:cNvPr id="72" name="Прямоугольник 71">
              <a:extLst>
                <a:ext uri="{FF2B5EF4-FFF2-40B4-BE49-F238E27FC236}">
                  <a16:creationId xmlns:a16="http://schemas.microsoft.com/office/drawing/2014/main" id="{1BA59A92-D21F-4B61-AF39-38DCB6B3090A}"/>
                </a:ext>
              </a:extLst>
            </p:cNvPr>
            <p:cNvSpPr/>
            <p:nvPr/>
          </p:nvSpPr>
          <p:spPr>
            <a:xfrm>
              <a:off x="1397208" y="526804"/>
              <a:ext cx="2625998" cy="90806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3" name="Прямоугольник 72">
              <a:extLst>
                <a:ext uri="{FF2B5EF4-FFF2-40B4-BE49-F238E27FC236}">
                  <a16:creationId xmlns:a16="http://schemas.microsoft.com/office/drawing/2014/main" id="{771C79FD-13A0-4CAD-9C7A-89870AEB8792}"/>
                </a:ext>
              </a:extLst>
            </p:cNvPr>
            <p:cNvSpPr/>
            <p:nvPr/>
          </p:nvSpPr>
          <p:spPr>
            <a:xfrm>
              <a:off x="1013635" y="527866"/>
              <a:ext cx="3752062" cy="908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15059" tIns="53340" rIns="53340" bIns="53340" numCol="1" spcCol="1270" anchor="ctr" anchorCtr="0">
              <a:noAutofit/>
            </a:bodyPr>
            <a:lstStyle/>
            <a:p>
              <a:pPr lvl="0"/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 Research and Publishing</a:t>
              </a:r>
              <a:endPara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4C0D3F1C-3E18-4F94-AEF9-473E6C5F07EF}"/>
              </a:ext>
            </a:extLst>
          </p:cNvPr>
          <p:cNvSpPr/>
          <p:nvPr/>
        </p:nvSpPr>
        <p:spPr>
          <a:xfrm>
            <a:off x="274160" y="2162357"/>
            <a:ext cx="654460" cy="681685"/>
          </a:xfrm>
          <a:prstGeom prst="rect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0000" r="-30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0FEF4A11-5E87-4027-B205-BFD9193305A0}"/>
              </a:ext>
            </a:extLst>
          </p:cNvPr>
          <p:cNvSpPr/>
          <p:nvPr/>
        </p:nvSpPr>
        <p:spPr>
          <a:xfrm>
            <a:off x="270159" y="3134526"/>
            <a:ext cx="654460" cy="908060"/>
          </a:xfrm>
          <a:prstGeom prst="rect">
            <a:avLst/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9000" r="-39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5B414CD5-770F-45C5-89BE-2BB33E836FFF}"/>
              </a:ext>
            </a:extLst>
          </p:cNvPr>
          <p:cNvSpPr/>
          <p:nvPr/>
        </p:nvSpPr>
        <p:spPr>
          <a:xfrm>
            <a:off x="249928" y="4373668"/>
            <a:ext cx="713497" cy="656567"/>
          </a:xfrm>
          <a:prstGeom prst="rect">
            <a:avLst/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5000" r="-35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FF22DB58-31EB-47BC-8885-4862E4966EBC}"/>
              </a:ext>
            </a:extLst>
          </p:cNvPr>
          <p:cNvSpPr/>
          <p:nvPr/>
        </p:nvSpPr>
        <p:spPr>
          <a:xfrm>
            <a:off x="278781" y="5417796"/>
            <a:ext cx="642398" cy="748335"/>
          </a:xfrm>
          <a:prstGeom prst="rect">
            <a:avLst/>
          </a:prstGeom>
          <a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00" r="-36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958226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D11CA608-EE8A-4380-AC6E-5614C31964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10" y="402638"/>
            <a:ext cx="689992" cy="822683"/>
          </a:xfrm>
          <a:prstGeom prst="rect">
            <a:avLst/>
          </a:prstGeom>
        </p:spPr>
      </p:pic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8076C5F5-44D7-4105-81BF-12038FC2DDBE}"/>
              </a:ext>
            </a:extLst>
          </p:cNvPr>
          <p:cNvSpPr txBox="1">
            <a:spLocks/>
          </p:cNvSpPr>
          <p:nvPr/>
        </p:nvSpPr>
        <p:spPr>
          <a:xfrm>
            <a:off x="952014" y="139082"/>
            <a:ext cx="102164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Development of Business Community Leaders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48738B17-273C-4A77-9641-340E83E63B18}"/>
              </a:ext>
            </a:extLst>
          </p:cNvPr>
          <p:cNvSpPr txBox="1">
            <a:spLocks/>
          </p:cNvSpPr>
          <p:nvPr/>
        </p:nvSpPr>
        <p:spPr>
          <a:xfrm>
            <a:off x="3686810" y="1161159"/>
            <a:ext cx="4041129" cy="846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CCI Management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4-year program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2F73E6DE-EA51-44AC-AAFC-558C57FFE6A2}"/>
              </a:ext>
            </a:extLst>
          </p:cNvPr>
          <p:cNvGrpSpPr/>
          <p:nvPr/>
        </p:nvGrpSpPr>
        <p:grpSpPr>
          <a:xfrm>
            <a:off x="551384" y="2109380"/>
            <a:ext cx="4541629" cy="1264373"/>
            <a:chOff x="-330475" y="598532"/>
            <a:chExt cx="3500575" cy="1083531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6FA5F991-37D0-44F2-A15E-9156C2F1FCBE}"/>
                </a:ext>
              </a:extLst>
            </p:cNvPr>
            <p:cNvSpPr/>
            <p:nvPr/>
          </p:nvSpPr>
          <p:spPr>
            <a:xfrm>
              <a:off x="148062" y="699928"/>
              <a:ext cx="2757608" cy="87076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022D2CF-2184-4FB6-82A8-0DD7504EDA2D}"/>
                </a:ext>
              </a:extLst>
            </p:cNvPr>
            <p:cNvSpPr txBox="1"/>
            <p:nvPr/>
          </p:nvSpPr>
          <p:spPr>
            <a:xfrm>
              <a:off x="-330475" y="598532"/>
              <a:ext cx="3500575" cy="10835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0955" tIns="53340" rIns="53340" bIns="53340" numCol="1" spcCol="1270" anchor="ctr" anchorCtr="0">
              <a:noAutofit/>
            </a:bodyPr>
            <a:lstStyle/>
            <a:p>
              <a:pPr lvl="0"/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SME </a:t>
              </a:r>
              <a:r>
                <a:rPr lang="ru-RU" sz="2000" b="1" dirty="0" err="1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Policy</a:t>
              </a: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Advocacy</a:t>
              </a:r>
              <a:endPara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9023030A-BA2C-47B9-914B-4BD6F59EDDC3}"/>
              </a:ext>
            </a:extLst>
          </p:cNvPr>
          <p:cNvGrpSpPr/>
          <p:nvPr/>
        </p:nvGrpSpPr>
        <p:grpSpPr>
          <a:xfrm>
            <a:off x="6647889" y="3463523"/>
            <a:ext cx="4397016" cy="1104062"/>
            <a:chOff x="3303018" y="697767"/>
            <a:chExt cx="4309256" cy="1104062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12D29A1A-FC1C-4FFF-95DE-157FB0B98503}"/>
                </a:ext>
              </a:extLst>
            </p:cNvPr>
            <p:cNvSpPr/>
            <p:nvPr/>
          </p:nvSpPr>
          <p:spPr>
            <a:xfrm>
              <a:off x="3959519" y="697767"/>
              <a:ext cx="3500575" cy="1093929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CA710F3-C9E5-4830-B69F-589722D6907E}"/>
                </a:ext>
              </a:extLst>
            </p:cNvPr>
            <p:cNvSpPr txBox="1"/>
            <p:nvPr/>
          </p:nvSpPr>
          <p:spPr>
            <a:xfrm>
              <a:off x="3303018" y="707900"/>
              <a:ext cx="4309256" cy="10939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0955" tIns="53340" rIns="53340" bIns="53340" numCol="1" spcCol="1270" anchor="ctr" anchorCtr="0">
              <a:noAutofit/>
            </a:bodyPr>
            <a:lstStyle/>
            <a:p>
              <a:pPr lvl="0"/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International economic activity support </a:t>
              </a:r>
              <a:endPara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FB8D94E4-1261-49D4-BC6D-B4F13CFA655B}"/>
              </a:ext>
            </a:extLst>
          </p:cNvPr>
          <p:cNvGrpSpPr/>
          <p:nvPr/>
        </p:nvGrpSpPr>
        <p:grpSpPr>
          <a:xfrm>
            <a:off x="551384" y="4749950"/>
            <a:ext cx="4198560" cy="1123875"/>
            <a:chOff x="-478292" y="2735686"/>
            <a:chExt cx="4126929" cy="1123875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D16C0B43-4CA1-4A3B-A6F1-AC13D772080A}"/>
                </a:ext>
              </a:extLst>
            </p:cNvPr>
            <p:cNvSpPr/>
            <p:nvPr/>
          </p:nvSpPr>
          <p:spPr>
            <a:xfrm>
              <a:off x="148062" y="2765632"/>
              <a:ext cx="3500575" cy="1093929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92E28DE-B6A5-4DAD-91AF-EF1D7CB56611}"/>
                </a:ext>
              </a:extLst>
            </p:cNvPr>
            <p:cNvSpPr txBox="1"/>
            <p:nvPr/>
          </p:nvSpPr>
          <p:spPr>
            <a:xfrm>
              <a:off x="-478292" y="2735686"/>
              <a:ext cx="4014932" cy="10939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0955" tIns="53340" rIns="53340" bIns="53340" numCol="1" spcCol="1270" anchor="ctr" anchorCtr="0">
              <a:noAutofit/>
            </a:bodyPr>
            <a:lstStyle/>
            <a:p>
              <a:pPr lvl="0"/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Arbitration</a:t>
              </a: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Mediation</a:t>
              </a: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2B8927B9-AD03-4AA8-838F-C78869030B8E}"/>
              </a:ext>
            </a:extLst>
          </p:cNvPr>
          <p:cNvGrpSpPr/>
          <p:nvPr/>
        </p:nvGrpSpPr>
        <p:grpSpPr>
          <a:xfrm>
            <a:off x="6647889" y="2117513"/>
            <a:ext cx="4541629" cy="1267035"/>
            <a:chOff x="-366008" y="579699"/>
            <a:chExt cx="3500575" cy="1085812"/>
          </a:xfrm>
        </p:grpSpPr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id="{A6CCC47B-D1FF-4C24-A271-682ED4D5E13C}"/>
                </a:ext>
              </a:extLst>
            </p:cNvPr>
            <p:cNvSpPr/>
            <p:nvPr/>
          </p:nvSpPr>
          <p:spPr>
            <a:xfrm>
              <a:off x="148062" y="699928"/>
              <a:ext cx="2757608" cy="87076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FB257B5-6F0A-4C86-B3B2-0449ABA48B8F}"/>
                </a:ext>
              </a:extLst>
            </p:cNvPr>
            <p:cNvSpPr txBox="1"/>
            <p:nvPr/>
          </p:nvSpPr>
          <p:spPr>
            <a:xfrm>
              <a:off x="-366008" y="579699"/>
              <a:ext cx="3500575" cy="10858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0955" tIns="53340" rIns="53340" bIns="53340" numCol="1" spcCol="1270" anchor="ctr" anchorCtr="0">
              <a:noAutofit/>
            </a:bodyPr>
            <a:lstStyle/>
            <a:p>
              <a:pPr lvl="0"/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Anti-corruption compliance consulting</a:t>
              </a:r>
              <a:endPara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E5A4E2BE-A6B3-4355-A536-B0DD509EC100}"/>
              </a:ext>
            </a:extLst>
          </p:cNvPr>
          <p:cNvGrpSpPr/>
          <p:nvPr/>
        </p:nvGrpSpPr>
        <p:grpSpPr>
          <a:xfrm>
            <a:off x="551384" y="3436259"/>
            <a:ext cx="4198559" cy="1121193"/>
            <a:chOff x="3345334" y="697767"/>
            <a:chExt cx="4114760" cy="1121193"/>
          </a:xfrm>
        </p:grpSpPr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0B74D1E9-22D3-4D49-97D4-EEAFEE045065}"/>
                </a:ext>
              </a:extLst>
            </p:cNvPr>
            <p:cNvSpPr/>
            <p:nvPr/>
          </p:nvSpPr>
          <p:spPr>
            <a:xfrm>
              <a:off x="3959519" y="697767"/>
              <a:ext cx="3500575" cy="1093929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B0D2FD6-A762-48B2-8A1B-14C91C5838C3}"/>
                </a:ext>
              </a:extLst>
            </p:cNvPr>
            <p:cNvSpPr txBox="1"/>
            <p:nvPr/>
          </p:nvSpPr>
          <p:spPr>
            <a:xfrm>
              <a:off x="3345334" y="725031"/>
              <a:ext cx="3500575" cy="10939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0955" tIns="53340" rIns="53340" bIns="53340" numCol="1" spcCol="1270" anchor="ctr" anchorCtr="0">
              <a:noAutofit/>
            </a:bodyPr>
            <a:lstStyle/>
            <a:p>
              <a:pPr lvl="0"/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Investment projects administration</a:t>
              </a:r>
              <a:endPara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id="{F6A57191-362F-40C2-A2FE-12013C1FABAA}"/>
              </a:ext>
            </a:extLst>
          </p:cNvPr>
          <p:cNvGrpSpPr/>
          <p:nvPr/>
        </p:nvGrpSpPr>
        <p:grpSpPr>
          <a:xfrm>
            <a:off x="6647889" y="4717364"/>
            <a:ext cx="4240818" cy="1156461"/>
            <a:chOff x="-519829" y="2703100"/>
            <a:chExt cx="4168466" cy="1156461"/>
          </a:xfrm>
        </p:grpSpPr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id="{D925D05D-005D-4812-8BFE-4DD2A68FD413}"/>
                </a:ext>
              </a:extLst>
            </p:cNvPr>
            <p:cNvSpPr/>
            <p:nvPr/>
          </p:nvSpPr>
          <p:spPr>
            <a:xfrm>
              <a:off x="148062" y="2765632"/>
              <a:ext cx="3500575" cy="1093929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6502463-19D4-4251-B836-ADD2D9A56A47}"/>
                </a:ext>
              </a:extLst>
            </p:cNvPr>
            <p:cNvSpPr txBox="1"/>
            <p:nvPr/>
          </p:nvSpPr>
          <p:spPr>
            <a:xfrm>
              <a:off x="-519829" y="2703100"/>
              <a:ext cx="4014932" cy="10939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0955" tIns="53340" rIns="53340" bIns="53340" numCol="1" spcCol="1270" anchor="ctr" anchorCtr="0">
              <a:noAutofit/>
            </a:bodyPr>
            <a:lstStyle/>
            <a:p>
              <a:pPr lvl="0"/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Management of exhibition, trade fairs activities</a:t>
              </a:r>
              <a:endPara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6DEBA63C-F0BC-4F5E-A4BF-A3B167F2A03D}"/>
              </a:ext>
            </a:extLst>
          </p:cNvPr>
          <p:cNvSpPr/>
          <p:nvPr/>
        </p:nvSpPr>
        <p:spPr>
          <a:xfrm>
            <a:off x="230766" y="2248394"/>
            <a:ext cx="765750" cy="1016091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5000" r="-35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254271B0-31CC-4D92-B569-9C404F8561E2}"/>
              </a:ext>
            </a:extLst>
          </p:cNvPr>
          <p:cNvSpPr/>
          <p:nvPr/>
        </p:nvSpPr>
        <p:spPr>
          <a:xfrm>
            <a:off x="271991" y="3593515"/>
            <a:ext cx="683301" cy="844087"/>
          </a:xfrm>
          <a:prstGeom prst="rect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5000" r="-35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BC34B584-7123-4C8B-A11D-739348E30AF7}"/>
              </a:ext>
            </a:extLst>
          </p:cNvPr>
          <p:cNvSpPr/>
          <p:nvPr/>
        </p:nvSpPr>
        <p:spPr>
          <a:xfrm>
            <a:off x="234419" y="4874870"/>
            <a:ext cx="765750" cy="844087"/>
          </a:xfrm>
          <a:prstGeom prst="rect">
            <a:avLst/>
          </a:prstGeom>
          <a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8000" r="-48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E84CDE24-58DF-4312-B30E-8441E2B994EB}"/>
              </a:ext>
            </a:extLst>
          </p:cNvPr>
          <p:cNvSpPr/>
          <p:nvPr/>
        </p:nvSpPr>
        <p:spPr>
          <a:xfrm>
            <a:off x="6279585" y="2423910"/>
            <a:ext cx="701780" cy="811580"/>
          </a:xfrm>
          <a:prstGeom prst="rect">
            <a:avLst/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2000" r="-42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8D5354E5-75C0-453D-8FF1-FD62B08D421D}"/>
              </a:ext>
            </a:extLst>
          </p:cNvPr>
          <p:cNvSpPr/>
          <p:nvPr/>
        </p:nvSpPr>
        <p:spPr>
          <a:xfrm>
            <a:off x="6304284" y="3616538"/>
            <a:ext cx="687209" cy="811580"/>
          </a:xfrm>
          <a:prstGeom prst="rect">
            <a:avLst/>
          </a:prstGeom>
          <a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5000" r="-35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D1544D9E-AEBC-40A5-8848-E86F6B58F70C}"/>
              </a:ext>
            </a:extLst>
          </p:cNvPr>
          <p:cNvSpPr/>
          <p:nvPr/>
        </p:nvSpPr>
        <p:spPr>
          <a:xfrm>
            <a:off x="6306803" y="4921070"/>
            <a:ext cx="726480" cy="811580"/>
          </a:xfrm>
          <a:prstGeom prst="rect">
            <a:avLst/>
          </a:prstGeom>
          <a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5000" r="-35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id="{BFF22DD0-D47C-4608-9554-2E85AFDF49EC}"/>
              </a:ext>
            </a:extLst>
          </p:cNvPr>
          <p:cNvSpPr/>
          <p:nvPr/>
        </p:nvSpPr>
        <p:spPr>
          <a:xfrm>
            <a:off x="8807989" y="1173662"/>
            <a:ext cx="2360521" cy="945686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Picture 3" descr="C:\Users\usr-sys00406\Desktop\Картинки\noun_1221321_cc.png">
            <a:extLst>
              <a:ext uri="{FF2B5EF4-FFF2-40B4-BE49-F238E27FC236}">
                <a16:creationId xmlns:a16="http://schemas.microsoft.com/office/drawing/2014/main" id="{927ED49A-BBBD-4E86-AA4F-449A65225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729" y="1385461"/>
            <a:ext cx="548418" cy="50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Заголовок 1">
            <a:extLst>
              <a:ext uri="{FF2B5EF4-FFF2-40B4-BE49-F238E27FC236}">
                <a16:creationId xmlns:a16="http://schemas.microsoft.com/office/drawing/2014/main" id="{AB829382-76A6-4495-9060-D473921AEB6D}"/>
              </a:ext>
            </a:extLst>
          </p:cNvPr>
          <p:cNvSpPr txBox="1">
            <a:spLocks/>
          </p:cNvSpPr>
          <p:nvPr/>
        </p:nvSpPr>
        <p:spPr>
          <a:xfrm>
            <a:off x="9403271" y="1090286"/>
            <a:ext cx="164292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students per year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60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6E2A803-DEDD-4CAD-B215-B88580938123}"/>
              </a:ext>
            </a:extLst>
          </p:cNvPr>
          <p:cNvSpPr/>
          <p:nvPr/>
        </p:nvSpPr>
        <p:spPr>
          <a:xfrm>
            <a:off x="3536153" y="1954736"/>
            <a:ext cx="4695045" cy="936105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243602-FB23-4401-AD4C-60244984D612}"/>
              </a:ext>
            </a:extLst>
          </p:cNvPr>
          <p:cNvSpPr txBox="1"/>
          <p:nvPr/>
        </p:nvSpPr>
        <p:spPr>
          <a:xfrm>
            <a:off x="3863752" y="1995495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Certification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food products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7465F513-D181-472C-9204-6B99A4B77064}"/>
              </a:ext>
            </a:extLst>
          </p:cNvPr>
          <p:cNvSpPr/>
          <p:nvPr/>
        </p:nvSpPr>
        <p:spPr>
          <a:xfrm>
            <a:off x="3531488" y="4869159"/>
            <a:ext cx="4717776" cy="936105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F920BE1A-9C0B-40A5-A1A2-80AE0E54C936}"/>
              </a:ext>
            </a:extLst>
          </p:cNvPr>
          <p:cNvSpPr/>
          <p:nvPr/>
        </p:nvSpPr>
        <p:spPr>
          <a:xfrm>
            <a:off x="3513422" y="3372894"/>
            <a:ext cx="4717776" cy="936105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08BF656-8AE9-4EB3-B344-C96610B61082}"/>
              </a:ext>
            </a:extLst>
          </p:cNvPr>
          <p:cNvSpPr/>
          <p:nvPr/>
        </p:nvSpPr>
        <p:spPr>
          <a:xfrm>
            <a:off x="3787751" y="2107938"/>
            <a:ext cx="437153" cy="55989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Овал 14"/>
          <p:cNvSpPr/>
          <p:nvPr/>
        </p:nvSpPr>
        <p:spPr>
          <a:xfrm>
            <a:off x="8757402" y="1092589"/>
            <a:ext cx="2360521" cy="93610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9368427" y="999631"/>
            <a:ext cx="164292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students per year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3" descr="C:\Users\usr-sys00406\Desktop\Картинки\noun_1221321_c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9766" y="1319813"/>
            <a:ext cx="459181" cy="42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343472" y="189682"/>
            <a:ext cx="9505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Development of Business Community Leaders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37CC168-DAB1-4A14-BF03-47FC06977747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A577FAC-E320-4AB3-B49F-49A9A05F20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10" y="402638"/>
            <a:ext cx="689992" cy="8226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611943-466B-4114-9C63-9FED40AE4C66}"/>
              </a:ext>
            </a:extLst>
          </p:cNvPr>
          <p:cNvSpPr txBox="1"/>
          <p:nvPr/>
        </p:nvSpPr>
        <p:spPr>
          <a:xfrm>
            <a:off x="4144741" y="3359388"/>
            <a:ext cx="3974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Certification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industrial products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5487DE-0665-46C4-861E-FD18DE15F04F}"/>
              </a:ext>
            </a:extLst>
          </p:cNvPr>
          <p:cNvSpPr txBox="1"/>
          <p:nvPr/>
        </p:nvSpPr>
        <p:spPr>
          <a:xfrm>
            <a:off x="3971764" y="4822230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Certification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raw and materials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04C9A7C-9CB2-4222-BF6F-7D8A88441367}"/>
              </a:ext>
            </a:extLst>
          </p:cNvPr>
          <p:cNvSpPr/>
          <p:nvPr/>
        </p:nvSpPr>
        <p:spPr>
          <a:xfrm>
            <a:off x="3787752" y="3560998"/>
            <a:ext cx="437153" cy="55989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B480FFF-1627-4E3E-BF08-BB731129922D}"/>
              </a:ext>
            </a:extLst>
          </p:cNvPr>
          <p:cNvSpPr/>
          <p:nvPr/>
        </p:nvSpPr>
        <p:spPr>
          <a:xfrm>
            <a:off x="3787752" y="5017150"/>
            <a:ext cx="437153" cy="55989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578A1D4-05A0-47FC-BFAC-01392C15A925}"/>
              </a:ext>
            </a:extLst>
          </p:cNvPr>
          <p:cNvSpPr/>
          <p:nvPr/>
        </p:nvSpPr>
        <p:spPr>
          <a:xfrm>
            <a:off x="4339346" y="1195580"/>
            <a:ext cx="3029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Soyuzexpertiza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soex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13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58296" y="434581"/>
            <a:ext cx="6984776" cy="64807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Improvement of Business Management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9FB7E3F-0D15-4721-BC74-DDC1E7AFF3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10" y="402638"/>
            <a:ext cx="689992" cy="822683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140A871-FBD5-40DB-8514-17DD08929728}"/>
              </a:ext>
            </a:extLst>
          </p:cNvPr>
          <p:cNvSpPr/>
          <p:nvPr/>
        </p:nvSpPr>
        <p:spPr>
          <a:xfrm>
            <a:off x="2258296" y="1466572"/>
            <a:ext cx="2088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 Skills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C6717F8-AFA7-46DE-8DB1-FE7621AC1B62}"/>
              </a:ext>
            </a:extLst>
          </p:cNvPr>
          <p:cNvSpPr/>
          <p:nvPr/>
        </p:nvSpPr>
        <p:spPr>
          <a:xfrm>
            <a:off x="8228298" y="1456912"/>
            <a:ext cx="18524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 Skills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2567783-F59A-4390-8DA6-A31FD3AE68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434110"/>
              </p:ext>
            </p:extLst>
          </p:nvPr>
        </p:nvGraphicFramePr>
        <p:xfrm>
          <a:off x="261760" y="2048003"/>
          <a:ext cx="5652206" cy="3999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2206">
                  <a:extLst>
                    <a:ext uri="{9D8B030D-6E8A-4147-A177-3AD203B41FA5}">
                      <a16:colId xmlns:a16="http://schemas.microsoft.com/office/drawing/2014/main" val="2735933569"/>
                    </a:ext>
                  </a:extLst>
                </a:gridCol>
              </a:tblGrid>
              <a:tr h="597421">
                <a:tc>
                  <a:txBody>
                    <a:bodyPr/>
                    <a:lstStyle/>
                    <a:p>
                      <a:pPr lvl="0"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literacy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3545"/>
                  </a:ext>
                </a:extLst>
              </a:tr>
              <a:tr h="655252">
                <a:tc>
                  <a:txBody>
                    <a:bodyPr/>
                    <a:lstStyle/>
                    <a:p>
                      <a:pPr lvl="0"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Business management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052977"/>
                  </a:ext>
                </a:extLst>
              </a:tr>
              <a:tr h="579958">
                <a:tc>
                  <a:txBody>
                    <a:bodyPr/>
                    <a:lstStyle/>
                    <a:p>
                      <a:pPr lvl="0"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Marketing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330329"/>
                  </a:ext>
                </a:extLst>
              </a:tr>
              <a:tr h="617601">
                <a:tc>
                  <a:txBody>
                    <a:bodyPr/>
                    <a:lstStyle/>
                    <a:p>
                      <a:pPr lvl="0"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Government procurement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404665"/>
                  </a:ext>
                </a:extLst>
              </a:tr>
              <a:tr h="705520">
                <a:tc>
                  <a:txBody>
                    <a:bodyPr/>
                    <a:lstStyle/>
                    <a:p>
                      <a:pPr lvl="0"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economic activities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568067"/>
                  </a:ext>
                </a:extLst>
              </a:tr>
              <a:tr h="3588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568137"/>
                  </a:ext>
                </a:extLst>
              </a:tr>
              <a:tr h="447254">
                <a:tc>
                  <a:txBody>
                    <a:bodyPr/>
                    <a:lstStyle/>
                    <a:p>
                      <a:pPr lvl="0"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Business start-ups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68586"/>
                  </a:ext>
                </a:extLst>
              </a:tr>
            </a:tbl>
          </a:graphicData>
        </a:graphic>
      </p:graphicFrame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26640828-0DA8-4444-B274-1029195A59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099969"/>
              </p:ext>
            </p:extLst>
          </p:nvPr>
        </p:nvGraphicFramePr>
        <p:xfrm>
          <a:off x="6410343" y="2048003"/>
          <a:ext cx="5652206" cy="3999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2206">
                  <a:extLst>
                    <a:ext uri="{9D8B030D-6E8A-4147-A177-3AD203B41FA5}">
                      <a16:colId xmlns:a16="http://schemas.microsoft.com/office/drawing/2014/main" val="2735933569"/>
                    </a:ext>
                  </a:extLst>
                </a:gridCol>
              </a:tblGrid>
              <a:tr h="597421">
                <a:tc>
                  <a:txBody>
                    <a:bodyPr/>
                    <a:lstStyle/>
                    <a:p>
                      <a:pPr lvl="0"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Leadership skills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3545"/>
                  </a:ext>
                </a:extLst>
              </a:tr>
              <a:tr h="655252">
                <a:tc>
                  <a:txBody>
                    <a:bodyPr/>
                    <a:lstStyle/>
                    <a:p>
                      <a:pPr lvl="0"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Presentation skills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052977"/>
                  </a:ext>
                </a:extLst>
              </a:tr>
              <a:tr h="579958">
                <a:tc>
                  <a:txBody>
                    <a:bodyPr/>
                    <a:lstStyle/>
                    <a:p>
                      <a:pPr lvl="0"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Teamwork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330329"/>
                  </a:ext>
                </a:extLst>
              </a:tr>
              <a:tr h="617601">
                <a:tc>
                  <a:txBody>
                    <a:bodyPr/>
                    <a:lstStyle/>
                    <a:p>
                      <a:pPr lvl="0"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Communication skills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404665"/>
                  </a:ext>
                </a:extLst>
              </a:tr>
              <a:tr h="705520">
                <a:tc>
                  <a:txBody>
                    <a:bodyPr/>
                    <a:lstStyle/>
                    <a:p>
                      <a:pPr lvl="0"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management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568067"/>
                  </a:ext>
                </a:extLst>
              </a:tr>
              <a:tr h="385485">
                <a:tc>
                  <a:txBody>
                    <a:bodyPr/>
                    <a:lstStyle/>
                    <a:p>
                      <a:pPr lvl="0"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Problem solving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568137"/>
                  </a:ext>
                </a:extLst>
              </a:tr>
              <a:tr h="447254">
                <a:tc>
                  <a:txBody>
                    <a:bodyPr/>
                    <a:lstStyle/>
                    <a:p>
                      <a:pPr lvl="0"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Planning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68586"/>
                  </a:ext>
                </a:extLst>
              </a:tr>
            </a:tbl>
          </a:graphicData>
        </a:graphic>
      </p:graphicFrame>
      <p:sp>
        <p:nvSpPr>
          <p:cNvPr id="21" name="Овал 20">
            <a:extLst>
              <a:ext uri="{FF2B5EF4-FFF2-40B4-BE49-F238E27FC236}">
                <a16:creationId xmlns:a16="http://schemas.microsoft.com/office/drawing/2014/main" id="{CD2AF4EA-A038-41E4-81B1-BE18472D9723}"/>
              </a:ext>
            </a:extLst>
          </p:cNvPr>
          <p:cNvSpPr/>
          <p:nvPr/>
        </p:nvSpPr>
        <p:spPr>
          <a:xfrm>
            <a:off x="8840741" y="331471"/>
            <a:ext cx="2093890" cy="1104433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3" descr="C:\Users\usr-sys00406\Desktop\Картинки\noun_1221321_cc.png">
            <a:extLst>
              <a:ext uri="{FF2B5EF4-FFF2-40B4-BE49-F238E27FC236}">
                <a16:creationId xmlns:a16="http://schemas.microsoft.com/office/drawing/2014/main" id="{4C714A88-31E0-4B8A-9506-36A06DBF7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255" y="643958"/>
            <a:ext cx="531869" cy="48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7CBB4BFE-2A0C-4FD6-B634-B72962725BBD}"/>
              </a:ext>
            </a:extLst>
          </p:cNvPr>
          <p:cNvSpPr txBox="1">
            <a:spLocks/>
          </p:cNvSpPr>
          <p:nvPr/>
        </p:nvSpPr>
        <p:spPr>
          <a:xfrm>
            <a:off x="9236446" y="331470"/>
            <a:ext cx="1700255" cy="11044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students per year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953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23FE4E-CFF7-4575-9D29-00398EF98F1C}"/>
              </a:ext>
            </a:extLst>
          </p:cNvPr>
          <p:cNvSpPr txBox="1">
            <a:spLocks/>
          </p:cNvSpPr>
          <p:nvPr/>
        </p:nvSpPr>
        <p:spPr>
          <a:xfrm>
            <a:off x="2610244" y="432589"/>
            <a:ext cx="6552728" cy="43204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Joint Projects with Government Bodies</a:t>
            </a: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0E9D078-020A-418B-8E26-2DA5706BCD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10" y="402638"/>
            <a:ext cx="689992" cy="822683"/>
          </a:xfrm>
          <a:prstGeom prst="rect">
            <a:avLst/>
          </a:prstGeom>
        </p:spPr>
      </p:pic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079B59A8-3108-405F-9927-88A932CC23F0}"/>
              </a:ext>
            </a:extLst>
          </p:cNvPr>
          <p:cNvGrpSpPr/>
          <p:nvPr/>
        </p:nvGrpSpPr>
        <p:grpSpPr>
          <a:xfrm>
            <a:off x="1056444" y="1729623"/>
            <a:ext cx="2144834" cy="409425"/>
            <a:chOff x="0" y="431896"/>
            <a:chExt cx="2144834" cy="409425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C9111455-9C7B-4904-9256-C777088638D9}"/>
                </a:ext>
              </a:extLst>
            </p:cNvPr>
            <p:cNvSpPr/>
            <p:nvPr/>
          </p:nvSpPr>
          <p:spPr>
            <a:xfrm>
              <a:off x="0" y="537199"/>
              <a:ext cx="2106234" cy="304122"/>
            </a:xfrm>
            <a:prstGeom prst="rect">
              <a:avLst/>
            </a:prstGeom>
          </p:spPr>
          <p:style>
            <a:lnRef idx="0">
              <a:schemeClr val="dk2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064CE1F-8911-456B-AEC0-FE4035BA2225}"/>
                </a:ext>
              </a:extLst>
            </p:cNvPr>
            <p:cNvSpPr txBox="1"/>
            <p:nvPr/>
          </p:nvSpPr>
          <p:spPr>
            <a:xfrm>
              <a:off x="38600" y="431896"/>
              <a:ext cx="2106234" cy="304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40640" rIns="113792" bIns="40640" numCol="1" spcCol="1270" anchor="ctr" anchorCtr="0">
              <a:noAutofit/>
            </a:bodyPr>
            <a:lstStyle/>
            <a:p>
              <a:pPr lvl="0" algn="ctr"/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Bank of Russia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819E73CF-FF06-4ADA-AD26-80743B30454F}"/>
              </a:ext>
            </a:extLst>
          </p:cNvPr>
          <p:cNvGrpSpPr/>
          <p:nvPr/>
        </p:nvGrpSpPr>
        <p:grpSpPr>
          <a:xfrm>
            <a:off x="3258885" y="1153649"/>
            <a:ext cx="8165707" cy="1564767"/>
            <a:chOff x="2695979" y="-191232"/>
            <a:chExt cx="5960216" cy="1564767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08A46E95-B080-4A35-A745-C002A58746FB}"/>
                </a:ext>
              </a:extLst>
            </p:cNvPr>
            <p:cNvSpPr/>
            <p:nvPr/>
          </p:nvSpPr>
          <p:spPr>
            <a:xfrm>
              <a:off x="2695979" y="4983"/>
              <a:ext cx="5728956" cy="136855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0E7E610-017A-4CD4-BDC9-96BF953FC44B}"/>
                </a:ext>
              </a:extLst>
            </p:cNvPr>
            <p:cNvSpPr txBox="1"/>
            <p:nvPr/>
          </p:nvSpPr>
          <p:spPr>
            <a:xfrm>
              <a:off x="2927239" y="-191232"/>
              <a:ext cx="5728956" cy="1368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Research on SME needs in Financial literacy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21 regions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2100 respondents </a:t>
              </a:r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528A0A54-8060-4D25-A6B9-29728C10BEDE}"/>
              </a:ext>
            </a:extLst>
          </p:cNvPr>
          <p:cNvGrpSpPr/>
          <p:nvPr/>
        </p:nvGrpSpPr>
        <p:grpSpPr>
          <a:xfrm>
            <a:off x="816013" y="2466865"/>
            <a:ext cx="2442871" cy="1287422"/>
            <a:chOff x="0" y="1097511"/>
            <a:chExt cx="2442871" cy="1287422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9EAB75EB-D7B5-4DFE-A697-09B9CA695087}"/>
                </a:ext>
              </a:extLst>
            </p:cNvPr>
            <p:cNvSpPr/>
            <p:nvPr/>
          </p:nvSpPr>
          <p:spPr>
            <a:xfrm>
              <a:off x="0" y="1389622"/>
              <a:ext cx="2106234" cy="995311"/>
            </a:xfrm>
            <a:prstGeom prst="rect">
              <a:avLst/>
            </a:prstGeom>
          </p:spPr>
          <p:style>
            <a:lnRef idx="0">
              <a:schemeClr val="dk2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211E125-C048-44AA-8419-4F0E53A33AFF}"/>
                </a:ext>
              </a:extLst>
            </p:cNvPr>
            <p:cNvSpPr txBox="1"/>
            <p:nvPr/>
          </p:nvSpPr>
          <p:spPr>
            <a:xfrm>
              <a:off x="221425" y="1097511"/>
              <a:ext cx="2221446" cy="9953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40640" rIns="113792" bIns="40640" numCol="1" spcCol="1270" anchor="ctr" anchorCtr="0">
              <a:noAutofit/>
            </a:bodyPr>
            <a:lstStyle/>
            <a:p>
              <a:pPr lvl="0" algn="ctr"/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Ministry of Natural Resources and Environment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10D4F87F-594E-4FE0-BFFA-4533E6218940}"/>
              </a:ext>
            </a:extLst>
          </p:cNvPr>
          <p:cNvGrpSpPr/>
          <p:nvPr/>
        </p:nvGrpSpPr>
        <p:grpSpPr>
          <a:xfrm>
            <a:off x="3250053" y="2470944"/>
            <a:ext cx="6086307" cy="1069218"/>
            <a:chOff x="2695979" y="1315715"/>
            <a:chExt cx="6086307" cy="1069218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63B9D739-CAFB-4137-BB9F-F000D3FAFD32}"/>
                </a:ext>
              </a:extLst>
            </p:cNvPr>
            <p:cNvSpPr/>
            <p:nvPr/>
          </p:nvSpPr>
          <p:spPr>
            <a:xfrm>
              <a:off x="2695979" y="1389622"/>
              <a:ext cx="5728956" cy="995311"/>
            </a:xfrm>
            <a:prstGeom prst="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32C05D0-0DB4-49AC-B0F8-CB2DE0DE74CF}"/>
                </a:ext>
              </a:extLst>
            </p:cNvPr>
            <p:cNvSpPr txBox="1"/>
            <p:nvPr/>
          </p:nvSpPr>
          <p:spPr>
            <a:xfrm>
              <a:off x="3053330" y="1315715"/>
              <a:ext cx="5728956" cy="9953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Government Contract Procedures Training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50 students per year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F133D22F-66D4-4B4B-B136-27E68D72BA2C}"/>
              </a:ext>
            </a:extLst>
          </p:cNvPr>
          <p:cNvGrpSpPr/>
          <p:nvPr/>
        </p:nvGrpSpPr>
        <p:grpSpPr>
          <a:xfrm>
            <a:off x="1056444" y="3256631"/>
            <a:ext cx="6740745" cy="1462630"/>
            <a:chOff x="-4634511" y="2463226"/>
            <a:chExt cx="6740745" cy="1462630"/>
          </a:xfrm>
        </p:grpSpPr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AD435503-8863-4E8C-B517-83DB6FBBA127}"/>
                </a:ext>
              </a:extLst>
            </p:cNvPr>
            <p:cNvSpPr/>
            <p:nvPr/>
          </p:nvSpPr>
          <p:spPr>
            <a:xfrm>
              <a:off x="0" y="2463226"/>
              <a:ext cx="2106234" cy="995311"/>
            </a:xfrm>
            <a:prstGeom prst="rect">
              <a:avLst/>
            </a:prstGeom>
          </p:spPr>
          <p:style>
            <a:lnRef idx="0">
              <a:schemeClr val="dk2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DEF755F-5676-42D4-AACF-439C8F92419D}"/>
                </a:ext>
              </a:extLst>
            </p:cNvPr>
            <p:cNvSpPr txBox="1"/>
            <p:nvPr/>
          </p:nvSpPr>
          <p:spPr>
            <a:xfrm>
              <a:off x="-4634511" y="2930545"/>
              <a:ext cx="2106234" cy="9953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40640" rIns="113792" bIns="40640" numCol="1" spcCol="1270" anchor="ctr" anchorCtr="0">
              <a:noAutofit/>
            </a:bodyPr>
            <a:lstStyle/>
            <a:p>
              <a:pPr lvl="0" algn="ctr"/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Federal Agency for Youth Affairs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A09A8658-6F71-43BE-B9A4-8571ABA388BC}"/>
              </a:ext>
            </a:extLst>
          </p:cNvPr>
          <p:cNvGrpSpPr/>
          <p:nvPr/>
        </p:nvGrpSpPr>
        <p:grpSpPr>
          <a:xfrm>
            <a:off x="3607404" y="3194424"/>
            <a:ext cx="7169116" cy="1621003"/>
            <a:chOff x="2423789" y="2401019"/>
            <a:chExt cx="7169116" cy="1621003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FE63123C-C778-45E9-942C-F785530D166B}"/>
                </a:ext>
              </a:extLst>
            </p:cNvPr>
            <p:cNvSpPr/>
            <p:nvPr/>
          </p:nvSpPr>
          <p:spPr>
            <a:xfrm>
              <a:off x="2695979" y="2401019"/>
              <a:ext cx="5728956" cy="1119725"/>
            </a:xfrm>
            <a:prstGeom prst="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DD5EA6E-37D3-4860-9BE6-283BAA307163}"/>
                </a:ext>
              </a:extLst>
            </p:cNvPr>
            <p:cNvSpPr txBox="1"/>
            <p:nvPr/>
          </p:nvSpPr>
          <p:spPr>
            <a:xfrm>
              <a:off x="2423789" y="2902297"/>
              <a:ext cx="7169116" cy="1119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Training for Regional Leaders “Becoming an entrepreneur!” 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 regions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 students per year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3F275712-4E3C-4C8C-902F-9B60EDF2CB96}"/>
              </a:ext>
            </a:extLst>
          </p:cNvPr>
          <p:cNvGrpSpPr/>
          <p:nvPr/>
        </p:nvGrpSpPr>
        <p:grpSpPr>
          <a:xfrm>
            <a:off x="481066" y="5054510"/>
            <a:ext cx="2681612" cy="929757"/>
            <a:chOff x="0" y="3827129"/>
            <a:chExt cx="2681612" cy="929757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82A7EC3F-3081-4D10-96CE-3F33DC837018}"/>
                </a:ext>
              </a:extLst>
            </p:cNvPr>
            <p:cNvSpPr/>
            <p:nvPr/>
          </p:nvSpPr>
          <p:spPr>
            <a:xfrm>
              <a:off x="0" y="3827129"/>
              <a:ext cx="2106234" cy="774130"/>
            </a:xfrm>
            <a:prstGeom prst="rect">
              <a:avLst/>
            </a:prstGeom>
          </p:spPr>
          <p:style>
            <a:lnRef idx="0">
              <a:schemeClr val="dk2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456BDEC-53C2-40A8-A9BA-9E7D402135AA}"/>
                </a:ext>
              </a:extLst>
            </p:cNvPr>
            <p:cNvSpPr txBox="1"/>
            <p:nvPr/>
          </p:nvSpPr>
          <p:spPr>
            <a:xfrm>
              <a:off x="575378" y="3982756"/>
              <a:ext cx="2106234" cy="7741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40640" rIns="113792" bIns="40640" numCol="1" spcCol="1270" anchor="ctr" anchorCtr="0">
              <a:noAutofit/>
            </a:bodyPr>
            <a:lstStyle/>
            <a:p>
              <a:pPr lvl="0" algn="ctr"/>
              <a:r>
                <a:rPr lang="en-US" b="1" dirty="0">
                  <a:solidFill>
                    <a:srgbClr val="4F81BD">
                      <a:lumMod val="75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SME development Federal corporation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C0103A7B-AF6B-4539-9F14-7D4565A12327}"/>
              </a:ext>
            </a:extLst>
          </p:cNvPr>
          <p:cNvGrpSpPr/>
          <p:nvPr/>
        </p:nvGrpSpPr>
        <p:grpSpPr>
          <a:xfrm>
            <a:off x="3257748" y="4913369"/>
            <a:ext cx="6791760" cy="1467959"/>
            <a:chOff x="2341043" y="3395571"/>
            <a:chExt cx="6791760" cy="1467959"/>
          </a:xfrm>
        </p:grpSpPr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E07381CF-4536-4A63-9A3A-F44D4E80D2D1}"/>
                </a:ext>
              </a:extLst>
            </p:cNvPr>
            <p:cNvSpPr/>
            <p:nvPr/>
          </p:nvSpPr>
          <p:spPr>
            <a:xfrm>
              <a:off x="2341043" y="3508801"/>
              <a:ext cx="5257720" cy="1354729"/>
            </a:xfrm>
            <a:prstGeom prst="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DE28E89-3DDA-46BF-83A4-29C414CF3C2C}"/>
                </a:ext>
              </a:extLst>
            </p:cNvPr>
            <p:cNvSpPr txBox="1"/>
            <p:nvPr/>
          </p:nvSpPr>
          <p:spPr>
            <a:xfrm>
              <a:off x="2659014" y="3395571"/>
              <a:ext cx="6473789" cy="13547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285750" lvl="0" indent="-2857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Specialized training program fulfilment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lvl="0" indent="-2857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b="1" dirty="0">
                  <a:solidFill>
                    <a:srgbClr val="4F81BD">
                      <a:lumMod val="75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Promotion of supporting resources for SMI</a:t>
              </a:r>
              <a:endParaRPr lang="ru-RU" b="1" dirty="0">
                <a:solidFill>
                  <a:srgbClr val="4F81B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Левая фигурная скобка 8">
            <a:extLst>
              <a:ext uri="{FF2B5EF4-FFF2-40B4-BE49-F238E27FC236}">
                <a16:creationId xmlns:a16="http://schemas.microsoft.com/office/drawing/2014/main" id="{448A6F19-4DE1-4104-B201-CC113347A4AE}"/>
              </a:ext>
            </a:extLst>
          </p:cNvPr>
          <p:cNvSpPr/>
          <p:nvPr/>
        </p:nvSpPr>
        <p:spPr>
          <a:xfrm>
            <a:off x="3143672" y="1349864"/>
            <a:ext cx="421246" cy="964263"/>
          </a:xfrm>
          <a:prstGeom prst="leftBrace">
            <a:avLst>
              <a:gd name="adj1" fmla="val 35000"/>
              <a:gd name="adj2" fmla="val 50000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Левая фигурная скобка 15">
            <a:extLst>
              <a:ext uri="{FF2B5EF4-FFF2-40B4-BE49-F238E27FC236}">
                <a16:creationId xmlns:a16="http://schemas.microsoft.com/office/drawing/2014/main" id="{E7AB35F6-9CBB-4434-8D0B-75F71AEB8238}"/>
              </a:ext>
            </a:extLst>
          </p:cNvPr>
          <p:cNvSpPr/>
          <p:nvPr/>
        </p:nvSpPr>
        <p:spPr>
          <a:xfrm>
            <a:off x="3143672" y="2501992"/>
            <a:ext cx="421246" cy="964263"/>
          </a:xfrm>
          <a:prstGeom prst="leftBrace">
            <a:avLst>
              <a:gd name="adj1" fmla="val 35000"/>
              <a:gd name="adj2" fmla="val 50000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Левая фигурная скобка 22">
            <a:extLst>
              <a:ext uri="{FF2B5EF4-FFF2-40B4-BE49-F238E27FC236}">
                <a16:creationId xmlns:a16="http://schemas.microsoft.com/office/drawing/2014/main" id="{AA9C6A0F-D6BF-4F6A-A70E-C15A2491353F}"/>
              </a:ext>
            </a:extLst>
          </p:cNvPr>
          <p:cNvSpPr/>
          <p:nvPr/>
        </p:nvSpPr>
        <p:spPr>
          <a:xfrm>
            <a:off x="3143672" y="3726128"/>
            <a:ext cx="421246" cy="964263"/>
          </a:xfrm>
          <a:prstGeom prst="leftBrace">
            <a:avLst>
              <a:gd name="adj1" fmla="val 35000"/>
              <a:gd name="adj2" fmla="val 50000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Левая фигурная скобка 29">
            <a:extLst>
              <a:ext uri="{FF2B5EF4-FFF2-40B4-BE49-F238E27FC236}">
                <a16:creationId xmlns:a16="http://schemas.microsoft.com/office/drawing/2014/main" id="{B69A4664-1D8E-43C1-8FEA-441FD77EB88F}"/>
              </a:ext>
            </a:extLst>
          </p:cNvPr>
          <p:cNvSpPr/>
          <p:nvPr/>
        </p:nvSpPr>
        <p:spPr>
          <a:xfrm>
            <a:off x="3143672" y="5094280"/>
            <a:ext cx="421246" cy="964263"/>
          </a:xfrm>
          <a:prstGeom prst="leftBrace">
            <a:avLst>
              <a:gd name="adj1" fmla="val 35000"/>
              <a:gd name="adj2" fmla="val 50000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463468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329232-7A63-44EE-905E-98E95949828F}"/>
              </a:ext>
            </a:extLst>
          </p:cNvPr>
          <p:cNvSpPr txBox="1">
            <a:spLocks/>
          </p:cNvSpPr>
          <p:nvPr/>
        </p:nvSpPr>
        <p:spPr>
          <a:xfrm>
            <a:off x="4058859" y="490522"/>
            <a:ext cx="4608512" cy="43204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kern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on export</a:t>
            </a: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4C4F56C-E351-46F6-900F-97E0449376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10" y="402638"/>
            <a:ext cx="689992" cy="8226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9AA9E05-3E04-4798-8646-E70B12D58741}"/>
              </a:ext>
            </a:extLst>
          </p:cNvPr>
          <p:cNvSpPr txBox="1"/>
          <p:nvPr/>
        </p:nvSpPr>
        <p:spPr>
          <a:xfrm>
            <a:off x="2921324" y="1142071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for SME start-up exporters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5CE4F644-22E1-4A28-B61A-063E80E2DF33}"/>
              </a:ext>
            </a:extLst>
          </p:cNvPr>
          <p:cNvGrpSpPr/>
          <p:nvPr/>
        </p:nvGrpSpPr>
        <p:grpSpPr>
          <a:xfrm>
            <a:off x="1130316" y="1780340"/>
            <a:ext cx="3454948" cy="994123"/>
            <a:chOff x="1321673" y="250090"/>
            <a:chExt cx="3181194" cy="994123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A7C8C653-87DA-4EC9-95AE-9512E39B0C52}"/>
                </a:ext>
              </a:extLst>
            </p:cNvPr>
            <p:cNvSpPr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B6A3C99-A372-4000-9E76-ED37CFF27EF7}"/>
                </a:ext>
              </a:extLst>
            </p:cNvPr>
            <p:cNvSpPr txBox="1"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353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b="1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4A28E3F4-A982-4666-AF4D-3B72A4611D76}"/>
              </a:ext>
            </a:extLst>
          </p:cNvPr>
          <p:cNvSpPr txBox="1"/>
          <p:nvPr/>
        </p:nvSpPr>
        <p:spPr>
          <a:xfrm>
            <a:off x="1205018" y="1975699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 of an Export Project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4F89EAEC-EE79-4171-BD96-572BAD79A7A6}"/>
              </a:ext>
            </a:extLst>
          </p:cNvPr>
          <p:cNvGrpSpPr/>
          <p:nvPr/>
        </p:nvGrpSpPr>
        <p:grpSpPr>
          <a:xfrm>
            <a:off x="1128882" y="2923865"/>
            <a:ext cx="3454949" cy="994123"/>
            <a:chOff x="1321673" y="250090"/>
            <a:chExt cx="3181194" cy="994123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E7A8AC3A-8600-41CA-A0EF-64B00EAD7EFB}"/>
                </a:ext>
              </a:extLst>
            </p:cNvPr>
            <p:cNvSpPr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A99E7B7-EF7B-48BA-BB55-065045D8775F}"/>
                </a:ext>
              </a:extLst>
            </p:cNvPr>
            <p:cNvSpPr txBox="1"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353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b="1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42482741-B3C6-4627-9392-C766005BF92D}"/>
              </a:ext>
            </a:extLst>
          </p:cNvPr>
          <p:cNvSpPr txBox="1"/>
          <p:nvPr/>
        </p:nvSpPr>
        <p:spPr>
          <a:xfrm>
            <a:off x="1522556" y="3153195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 Support of Export Activities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9F634A1C-12DC-499F-AD3A-D277EE839A5F}"/>
              </a:ext>
            </a:extLst>
          </p:cNvPr>
          <p:cNvGrpSpPr/>
          <p:nvPr/>
        </p:nvGrpSpPr>
        <p:grpSpPr>
          <a:xfrm>
            <a:off x="1127448" y="4057955"/>
            <a:ext cx="3456383" cy="994123"/>
            <a:chOff x="1321673" y="250090"/>
            <a:chExt cx="3181194" cy="994123"/>
          </a:xfrm>
        </p:grpSpPr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E0D9E492-59CB-48F2-8C60-492BDBE4A0B4}"/>
                </a:ext>
              </a:extLst>
            </p:cNvPr>
            <p:cNvSpPr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AB85261-B873-4B46-A127-7226CFD6CF52}"/>
                </a:ext>
              </a:extLst>
            </p:cNvPr>
            <p:cNvSpPr txBox="1"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353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b="1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B8946FC7-466E-441F-AB14-1A3AD393FD7E}"/>
              </a:ext>
            </a:extLst>
          </p:cNvPr>
          <p:cNvSpPr txBox="1"/>
          <p:nvPr/>
        </p:nvSpPr>
        <p:spPr>
          <a:xfrm>
            <a:off x="1234524" y="425955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 Support of Export Activities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id="{C15062E6-BC57-46C0-AA24-1715FD270622}"/>
              </a:ext>
            </a:extLst>
          </p:cNvPr>
          <p:cNvGrpSpPr/>
          <p:nvPr/>
        </p:nvGrpSpPr>
        <p:grpSpPr>
          <a:xfrm>
            <a:off x="1127448" y="5195740"/>
            <a:ext cx="3456383" cy="994123"/>
            <a:chOff x="1321673" y="250090"/>
            <a:chExt cx="3181194" cy="994123"/>
          </a:xfrm>
        </p:grpSpPr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id="{E8209702-23E3-4CB8-BF22-0AAD5EC7FD8C}"/>
                </a:ext>
              </a:extLst>
            </p:cNvPr>
            <p:cNvSpPr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8AAE19E-276F-4EC1-8997-A5630AF914CC}"/>
                </a:ext>
              </a:extLst>
            </p:cNvPr>
            <p:cNvSpPr txBox="1"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353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b="1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DCD6039E-3E5A-4835-A9C3-BF1362376A5A}"/>
              </a:ext>
            </a:extLst>
          </p:cNvPr>
          <p:cNvSpPr txBox="1"/>
          <p:nvPr/>
        </p:nvSpPr>
        <p:spPr>
          <a:xfrm>
            <a:off x="1322220" y="5486013"/>
            <a:ext cx="3066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 Logistics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7EDF0303-19D7-4877-BFE4-49EDDA7C4117}"/>
              </a:ext>
            </a:extLst>
          </p:cNvPr>
          <p:cNvGrpSpPr/>
          <p:nvPr/>
        </p:nvGrpSpPr>
        <p:grpSpPr>
          <a:xfrm>
            <a:off x="6816798" y="1780340"/>
            <a:ext cx="3454948" cy="994123"/>
            <a:chOff x="1321673" y="250090"/>
            <a:chExt cx="3181194" cy="994123"/>
          </a:xfrm>
        </p:grpSpPr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id="{FE952AE8-9EB6-4566-A5CD-AF197C423FF0}"/>
                </a:ext>
              </a:extLst>
            </p:cNvPr>
            <p:cNvSpPr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74A2DF9-2514-421F-ADAD-E9675EF8CDFA}"/>
                </a:ext>
              </a:extLst>
            </p:cNvPr>
            <p:cNvSpPr txBox="1"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353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b="1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EE47E8BC-E19B-4A9B-B06C-9D9E9FE8434B}"/>
              </a:ext>
            </a:extLst>
          </p:cNvPr>
          <p:cNvSpPr txBox="1"/>
          <p:nvPr/>
        </p:nvSpPr>
        <p:spPr>
          <a:xfrm>
            <a:off x="7007767" y="195895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Efficient Export Marketing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1EB1FDDC-1206-497E-8062-E626C33B4B5B}"/>
              </a:ext>
            </a:extLst>
          </p:cNvPr>
          <p:cNvGrpSpPr/>
          <p:nvPr/>
        </p:nvGrpSpPr>
        <p:grpSpPr>
          <a:xfrm>
            <a:off x="6815364" y="2923865"/>
            <a:ext cx="3454949" cy="994123"/>
            <a:chOff x="1321673" y="250090"/>
            <a:chExt cx="3181194" cy="994123"/>
          </a:xfrm>
        </p:grpSpPr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id="{887C6E95-B60A-484E-9413-EDE630657F4B}"/>
                </a:ext>
              </a:extLst>
            </p:cNvPr>
            <p:cNvSpPr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0FDBF73-49C8-4BFC-BED7-89DAC56EBDBE}"/>
                </a:ext>
              </a:extLst>
            </p:cNvPr>
            <p:cNvSpPr txBox="1"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353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b="1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2DBAD0F3-A0BD-482E-99A6-45B4A7B8BD1A}"/>
              </a:ext>
            </a:extLst>
          </p:cNvPr>
          <p:cNvSpPr txBox="1"/>
          <p:nvPr/>
        </p:nvSpPr>
        <p:spPr>
          <a:xfrm>
            <a:off x="7209038" y="309406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Management for Exporters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id="{22498CD6-318D-41C5-9062-A72FA627053B}"/>
              </a:ext>
            </a:extLst>
          </p:cNvPr>
          <p:cNvGrpSpPr/>
          <p:nvPr/>
        </p:nvGrpSpPr>
        <p:grpSpPr>
          <a:xfrm>
            <a:off x="6813930" y="4057955"/>
            <a:ext cx="3456383" cy="994123"/>
            <a:chOff x="1321673" y="250090"/>
            <a:chExt cx="3181194" cy="994123"/>
          </a:xfrm>
        </p:grpSpPr>
        <p:sp>
          <p:nvSpPr>
            <p:cNvPr id="45" name="Прямоугольник 44">
              <a:extLst>
                <a:ext uri="{FF2B5EF4-FFF2-40B4-BE49-F238E27FC236}">
                  <a16:creationId xmlns:a16="http://schemas.microsoft.com/office/drawing/2014/main" id="{EC7FD1D6-D4D2-40B7-907D-6C936BDEF8CC}"/>
                </a:ext>
              </a:extLst>
            </p:cNvPr>
            <p:cNvSpPr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27FB097-318D-428C-9D9B-4653052B9B00}"/>
                </a:ext>
              </a:extLst>
            </p:cNvPr>
            <p:cNvSpPr txBox="1"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353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b="1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59C3EF16-8146-4C82-80BB-FC7DE966DD9E}"/>
              </a:ext>
            </a:extLst>
          </p:cNvPr>
          <p:cNvSpPr txBox="1"/>
          <p:nvPr/>
        </p:nvSpPr>
        <p:spPr>
          <a:xfrm>
            <a:off x="6921006" y="4231849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Customs Processing of Export Operations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id="{4D5AA940-241B-49E6-A204-34C668697951}"/>
              </a:ext>
            </a:extLst>
          </p:cNvPr>
          <p:cNvGrpSpPr/>
          <p:nvPr/>
        </p:nvGrpSpPr>
        <p:grpSpPr>
          <a:xfrm>
            <a:off x="6813930" y="5195740"/>
            <a:ext cx="3456383" cy="994123"/>
            <a:chOff x="1321673" y="250090"/>
            <a:chExt cx="3181194" cy="994123"/>
          </a:xfrm>
        </p:grpSpPr>
        <p:sp>
          <p:nvSpPr>
            <p:cNvPr id="49" name="Прямоугольник 48">
              <a:extLst>
                <a:ext uri="{FF2B5EF4-FFF2-40B4-BE49-F238E27FC236}">
                  <a16:creationId xmlns:a16="http://schemas.microsoft.com/office/drawing/2014/main" id="{B14E6A84-346D-4156-A75B-713BE08856CF}"/>
                </a:ext>
              </a:extLst>
            </p:cNvPr>
            <p:cNvSpPr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7CEC2B8-C416-4A78-BB0F-FB3E060CD95D}"/>
                </a:ext>
              </a:extLst>
            </p:cNvPr>
            <p:cNvSpPr txBox="1"/>
            <p:nvPr/>
          </p:nvSpPr>
          <p:spPr>
            <a:xfrm>
              <a:off x="1321673" y="250090"/>
              <a:ext cx="3181194" cy="9941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353" tIns="53340" rIns="53340" bIns="5334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b="1" kern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F5F39C94-1404-4139-8605-CBD99BFE7DFE}"/>
              </a:ext>
            </a:extLst>
          </p:cNvPr>
          <p:cNvSpPr txBox="1"/>
          <p:nvPr/>
        </p:nvSpPr>
        <p:spPr>
          <a:xfrm>
            <a:off x="7022520" y="5367854"/>
            <a:ext cx="3066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Trade Framework for Exporters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3A2211D6-1062-4884-9CEB-76EC5FD855A7}"/>
              </a:ext>
            </a:extLst>
          </p:cNvPr>
          <p:cNvSpPr/>
          <p:nvPr/>
        </p:nvSpPr>
        <p:spPr>
          <a:xfrm>
            <a:off x="213518" y="1938453"/>
            <a:ext cx="684320" cy="830035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3000" b="-23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90ED1688-14B8-421F-B7D0-0FD89A109E64}"/>
              </a:ext>
            </a:extLst>
          </p:cNvPr>
          <p:cNvSpPr/>
          <p:nvPr/>
        </p:nvSpPr>
        <p:spPr>
          <a:xfrm>
            <a:off x="183792" y="3123736"/>
            <a:ext cx="847840" cy="764793"/>
          </a:xfrm>
          <a:prstGeom prst="rect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3000" b="-23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19F76F88-F2D5-42C3-88CE-5B338D7D6D7D}"/>
              </a:ext>
            </a:extLst>
          </p:cNvPr>
          <p:cNvSpPr/>
          <p:nvPr/>
        </p:nvSpPr>
        <p:spPr>
          <a:xfrm>
            <a:off x="231382" y="4222049"/>
            <a:ext cx="759058" cy="665930"/>
          </a:xfrm>
          <a:prstGeom prst="rect">
            <a:avLst/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3000" b="-23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99269DB6-FB5F-400F-821E-BFAE70DE5708}"/>
              </a:ext>
            </a:extLst>
          </p:cNvPr>
          <p:cNvSpPr/>
          <p:nvPr/>
        </p:nvSpPr>
        <p:spPr>
          <a:xfrm>
            <a:off x="231382" y="5486013"/>
            <a:ext cx="752660" cy="703850"/>
          </a:xfrm>
          <a:prstGeom prst="rect">
            <a:avLst/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3000" b="-23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D9DE0479-7D1D-476A-A9AA-47207442184F}"/>
              </a:ext>
            </a:extLst>
          </p:cNvPr>
          <p:cNvSpPr/>
          <p:nvPr/>
        </p:nvSpPr>
        <p:spPr>
          <a:xfrm>
            <a:off x="5883944" y="1975699"/>
            <a:ext cx="765219" cy="797720"/>
          </a:xfrm>
          <a:prstGeom prst="rect">
            <a:avLst/>
          </a:prstGeom>
          <a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3000" b="-23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F0C56F59-82C5-45C2-9306-36C9E60A6832}"/>
              </a:ext>
            </a:extLst>
          </p:cNvPr>
          <p:cNvSpPr/>
          <p:nvPr/>
        </p:nvSpPr>
        <p:spPr>
          <a:xfrm>
            <a:off x="5883944" y="3120267"/>
            <a:ext cx="765219" cy="797720"/>
          </a:xfrm>
          <a:prstGeom prst="rect">
            <a:avLst/>
          </a:prstGeom>
          <a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3000" b="-23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63258BD9-A33E-4150-BBC4-FB87E072C1F7}"/>
              </a:ext>
            </a:extLst>
          </p:cNvPr>
          <p:cNvSpPr/>
          <p:nvPr/>
        </p:nvSpPr>
        <p:spPr>
          <a:xfrm>
            <a:off x="5883944" y="4222049"/>
            <a:ext cx="765219" cy="797720"/>
          </a:xfrm>
          <a:prstGeom prst="rect">
            <a:avLst/>
          </a:prstGeom>
          <a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3000" b="-23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25B43B1D-6BC3-4524-8DA2-2ED50027735C}"/>
              </a:ext>
            </a:extLst>
          </p:cNvPr>
          <p:cNvSpPr/>
          <p:nvPr/>
        </p:nvSpPr>
        <p:spPr>
          <a:xfrm>
            <a:off x="5883943" y="5367854"/>
            <a:ext cx="765220" cy="657944"/>
          </a:xfrm>
          <a:prstGeom prst="rect">
            <a:avLst/>
          </a:prstGeom>
          <a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3000" b="-23000"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3" name="Овал 62">
            <a:extLst>
              <a:ext uri="{FF2B5EF4-FFF2-40B4-BE49-F238E27FC236}">
                <a16:creationId xmlns:a16="http://schemas.microsoft.com/office/drawing/2014/main" id="{DE979DEC-C5FE-42C0-8916-396B7ED67E40}"/>
              </a:ext>
            </a:extLst>
          </p:cNvPr>
          <p:cNvSpPr/>
          <p:nvPr/>
        </p:nvSpPr>
        <p:spPr>
          <a:xfrm>
            <a:off x="8667371" y="344297"/>
            <a:ext cx="2362283" cy="1032318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4" name="Picture 3" descr="C:\Users\usr-sys00406\Desktop\Картинки\noun_1221321_cc.png">
            <a:extLst>
              <a:ext uri="{FF2B5EF4-FFF2-40B4-BE49-F238E27FC236}">
                <a16:creationId xmlns:a16="http://schemas.microsoft.com/office/drawing/2014/main" id="{D9A6B5AF-0437-42A9-A6B5-4CB39A8F8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854" y="612152"/>
            <a:ext cx="548418" cy="50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Заголовок 1">
            <a:extLst>
              <a:ext uri="{FF2B5EF4-FFF2-40B4-BE49-F238E27FC236}">
                <a16:creationId xmlns:a16="http://schemas.microsoft.com/office/drawing/2014/main" id="{E44354F9-3139-4921-95CC-DD61F72CD41A}"/>
              </a:ext>
            </a:extLst>
          </p:cNvPr>
          <p:cNvSpPr txBox="1">
            <a:spLocks/>
          </p:cNvSpPr>
          <p:nvPr/>
        </p:nvSpPr>
        <p:spPr>
          <a:xfrm>
            <a:off x="9073385" y="250086"/>
            <a:ext cx="20319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 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year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05367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4074</TotalTime>
  <Words>526</Words>
  <Application>Microsoft Office PowerPoint</Application>
  <PresentationFormat>Широкоэкранный</PresentationFormat>
  <Paragraphs>137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Times</vt:lpstr>
      <vt:lpstr>Times New Roman</vt:lpstr>
      <vt:lpstr>Wingdings</vt:lpstr>
      <vt:lpstr>1_Тема Office</vt:lpstr>
      <vt:lpstr>Презентация PowerPoint</vt:lpstr>
      <vt:lpstr>International Institute of Management  for Business Associations</vt:lpstr>
      <vt:lpstr>Презентация PowerPoint</vt:lpstr>
      <vt:lpstr>Key programs</vt:lpstr>
      <vt:lpstr>Презентация PowerPoint</vt:lpstr>
      <vt:lpstr>Презентация PowerPoint</vt:lpstr>
      <vt:lpstr>Improvement of Business Management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Institute of Management for Business Associations</dc:title>
  <dc:creator>Наталья Титова</dc:creator>
  <cp:lastModifiedBy>Дмитрий Добрин</cp:lastModifiedBy>
  <cp:revision>262</cp:revision>
  <cp:lastPrinted>2019-04-01T10:02:21Z</cp:lastPrinted>
  <dcterms:created xsi:type="dcterms:W3CDTF">2017-08-17T11:02:53Z</dcterms:created>
  <dcterms:modified xsi:type="dcterms:W3CDTF">2019-12-11T08:43:38Z</dcterms:modified>
</cp:coreProperties>
</file>